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6" r:id="rId2"/>
    <p:sldId id="263" r:id="rId3"/>
    <p:sldId id="257" r:id="rId4"/>
    <p:sldId id="258" r:id="rId5"/>
    <p:sldId id="259" r:id="rId6"/>
    <p:sldId id="260" r:id="rId7"/>
    <p:sldId id="266" r:id="rId8"/>
    <p:sldId id="267" r:id="rId9"/>
    <p:sldId id="268" r:id="rId10"/>
    <p:sldId id="269" r:id="rId11"/>
    <p:sldId id="270" r:id="rId12"/>
    <p:sldId id="271" r:id="rId13"/>
    <p:sldId id="272" r:id="rId14"/>
    <p:sldId id="273" r:id="rId15"/>
    <p:sldId id="274" r:id="rId16"/>
    <p:sldId id="275" r:id="rId17"/>
    <p:sldId id="276" r:id="rId18"/>
    <p:sldId id="283" r:id="rId19"/>
    <p:sldId id="278" r:id="rId20"/>
    <p:sldId id="279" r:id="rId21"/>
    <p:sldId id="280" r:id="rId22"/>
    <p:sldId id="281" r:id="rId23"/>
    <p:sldId id="284" r:id="rId24"/>
    <p:sldId id="285" r:id="rId25"/>
    <p:sldId id="264" r:id="rId26"/>
    <p:sldId id="261" r:id="rId27"/>
    <p:sldId id="265" r:id="rId28"/>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75879" autoAdjust="0"/>
  </p:normalViewPr>
  <p:slideViewPr>
    <p:cSldViewPr>
      <p:cViewPr varScale="1">
        <p:scale>
          <a:sx n="65" d="100"/>
          <a:sy n="65" d="100"/>
        </p:scale>
        <p:origin x="195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038" y="0"/>
            <a:ext cx="2951162" cy="496888"/>
          </a:xfrm>
          <a:prstGeom prst="rect">
            <a:avLst/>
          </a:prstGeom>
        </p:spPr>
        <p:txBody>
          <a:bodyPr vert="horz" lIns="91440" tIns="45720" rIns="91440" bIns="45720" rtlCol="0"/>
          <a:lstStyle>
            <a:lvl1pPr algn="r">
              <a:defRPr sz="1200"/>
            </a:lvl1pPr>
          </a:lstStyle>
          <a:p>
            <a:fld id="{4218207F-1D34-4DFE-AD42-CDC55BBE5E24}" type="datetimeFigureOut">
              <a:rPr lang="en-GB" smtClean="0"/>
              <a:t>06/01/2022</a:t>
            </a:fld>
            <a:endParaRPr lang="en-GB"/>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1225"/>
            <a:ext cx="5446712" cy="44735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450"/>
            <a:ext cx="2951163"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038" y="9442450"/>
            <a:ext cx="2951162" cy="496888"/>
          </a:xfrm>
          <a:prstGeom prst="rect">
            <a:avLst/>
          </a:prstGeom>
        </p:spPr>
        <p:txBody>
          <a:bodyPr vert="horz" lIns="91440" tIns="45720" rIns="91440" bIns="45720" rtlCol="0" anchor="b"/>
          <a:lstStyle>
            <a:lvl1pPr algn="r">
              <a:defRPr sz="1200"/>
            </a:lvl1pPr>
          </a:lstStyle>
          <a:p>
            <a:fld id="{090C6ED5-1CEE-422B-A0ED-9BEB07EA77EF}" type="slidenum">
              <a:rPr lang="en-GB" smtClean="0"/>
              <a:t>‹#›</a:t>
            </a:fld>
            <a:endParaRPr lang="en-GB"/>
          </a:p>
        </p:txBody>
      </p:sp>
    </p:spTree>
    <p:extLst>
      <p:ext uri="{BB962C8B-B14F-4D97-AF65-F5344CB8AC3E}">
        <p14:creationId xmlns:p14="http://schemas.microsoft.com/office/powerpoint/2010/main" val="566990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gov.uk/lost-national-insurance-numb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Thank you to the speaker and the school for inviting me to speak on behalf of </a:t>
            </a:r>
            <a:r>
              <a:rPr lang="en-GB" dirty="0" err="1"/>
              <a:t>Elec</a:t>
            </a:r>
            <a:r>
              <a:rPr lang="en-GB" dirty="0"/>
              <a:t> Reg.</a:t>
            </a:r>
          </a:p>
          <a:p>
            <a:pPr marL="228600" indent="-228600">
              <a:buAutoNum type="arabicPeriod"/>
            </a:pPr>
            <a:r>
              <a:rPr lang="en-GB" dirty="0"/>
              <a:t>Good</a:t>
            </a:r>
            <a:r>
              <a:rPr lang="en-GB" baseline="0" dirty="0"/>
              <a:t> morning to the students and introduction.</a:t>
            </a:r>
          </a:p>
          <a:p>
            <a:pPr marL="0" indent="0">
              <a:buNone/>
            </a:pPr>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1</a:t>
            </a:fld>
            <a:endParaRPr lang="en-GB"/>
          </a:p>
        </p:txBody>
      </p:sp>
    </p:spTree>
    <p:extLst>
      <p:ext uri="{BB962C8B-B14F-4D97-AF65-F5344CB8AC3E}">
        <p14:creationId xmlns:p14="http://schemas.microsoft.com/office/powerpoint/2010/main" val="3409934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Beth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cenedligirwydd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ddewis</a:t>
            </a:r>
            <a:r>
              <a:rPr lang="en-GB" sz="1800" dirty="0">
                <a:effectLst/>
                <a:latin typeface="Calibri" panose="020F0502020204030204" pitchFamily="34" charset="0"/>
                <a:ea typeface="Calibri" panose="020F0502020204030204" pitchFamily="34" charset="0"/>
                <a:cs typeface="Times New Roman" panose="02020603050405020304" pitchFamily="18" charset="0"/>
              </a:rPr>
              <a:t> nail ai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prydeinig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gwyddelig</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dinesydd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gwlad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wahanol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ychydig</a:t>
            </a:r>
            <a:r>
              <a:rPr lang="en-GB" sz="1800" dirty="0">
                <a:effectLst/>
                <a:latin typeface="Calibri" panose="020F0502020204030204" pitchFamily="34" charset="0"/>
                <a:ea typeface="Calibri" panose="020F0502020204030204" pitchFamily="34" charset="0"/>
                <a:cs typeface="Times New Roman" panose="02020603050405020304" pitchFamily="18" charset="0"/>
              </a:rPr>
              <a:t> o help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arnoch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cwestiwn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clickiwch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gwiplen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gyfer</a:t>
            </a:r>
            <a:r>
              <a:rPr lang="en-GB" sz="1800" dirty="0">
                <a:effectLst/>
                <a:latin typeface="Calibri" panose="020F0502020204030204" pitchFamily="34" charset="0"/>
                <a:ea typeface="Calibri" panose="020F0502020204030204" pitchFamily="34" charset="0"/>
                <a:cs typeface="Times New Roman" panose="02020603050405020304" pitchFamily="18" charset="0"/>
              </a:rPr>
              <a:t> help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chenedigrwydd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alkl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ddarparu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cendeligrwydd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cliciwch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ddolen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las hon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dwedwch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pam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ddarparu’r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arall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cliciwch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ymlaen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10</a:t>
            </a:fld>
            <a:endParaRPr lang="en-GB"/>
          </a:p>
        </p:txBody>
      </p:sp>
    </p:spTree>
    <p:extLst>
      <p:ext uri="{BB962C8B-B14F-4D97-AF65-F5344CB8AC3E}">
        <p14:creationId xmlns:p14="http://schemas.microsoft.com/office/powerpoint/2010/main" val="3182963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Beth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dyddiad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pwnt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y system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canfod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o dan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chwech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ac od felly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yswiriant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gwladol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byddech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chwech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rhoi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nid</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ychydyg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11</a:t>
            </a:fld>
            <a:endParaRPr lang="en-GB"/>
          </a:p>
        </p:txBody>
      </p:sp>
    </p:spTree>
    <p:extLst>
      <p:ext uri="{BB962C8B-B14F-4D97-AF65-F5344CB8AC3E}">
        <p14:creationId xmlns:p14="http://schemas.microsoft.com/office/powerpoint/2010/main" val="400605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Beth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llawn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arfer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ymddangos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tistysgrif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neu’ch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gweithod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newid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enw</a:t>
            </a:r>
            <a:r>
              <a:rPr lang="en-GB" sz="1800" dirty="0">
                <a:effectLst/>
                <a:latin typeface="Calibri" panose="020F0502020204030204" pitchFamily="34" charset="0"/>
                <a:ea typeface="Calibri" panose="020F0502020204030204" pitchFamily="34" charset="0"/>
                <a:cs typeface="Times New Roman" panose="02020603050405020304" pitchFamily="18" charset="0"/>
              </a:rPr>
              <a:t> ac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unrhyw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gwelwch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anelysu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hefyd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rhoi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gwybod</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wedi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newid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12</a:t>
            </a:fld>
            <a:endParaRPr lang="en-GB"/>
          </a:p>
        </p:txBody>
      </p:sp>
    </p:spTree>
    <p:extLst>
      <p:ext uri="{BB962C8B-B14F-4D97-AF65-F5344CB8AC3E}">
        <p14:creationId xmlns:p14="http://schemas.microsoft.com/office/powerpoint/2010/main" val="3090162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Beth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yswiriant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gwladol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ddim</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hon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o dan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chwech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mlwydd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dod</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slip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cyflog</a:t>
            </a:r>
            <a:r>
              <a:rPr lang="en-GB" sz="1800" dirty="0">
                <a:effectLst/>
                <a:latin typeface="Calibri" panose="020F0502020204030204" pitchFamily="34" charset="0"/>
                <a:ea typeface="Calibri" panose="020F0502020204030204" pitchFamily="34" charset="0"/>
                <a:cs typeface="Times New Roman" panose="02020603050405020304" pitchFamily="18" charset="0"/>
              </a:rPr>
              <a:t> 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llythyr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gan</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llywodraeth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gwybod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yswiriant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gwladol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cliciwch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ddolen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las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y nagor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mwy</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rhaid</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ddweud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pam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rhoi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13</a:t>
            </a:fld>
            <a:endParaRPr lang="en-GB"/>
          </a:p>
        </p:txBody>
      </p:sp>
    </p:spTree>
    <p:extLst>
      <p:ext uri="{BB962C8B-B14F-4D97-AF65-F5344CB8AC3E}">
        <p14:creationId xmlns:p14="http://schemas.microsoft.com/office/powerpoint/2010/main" val="4025520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gwybod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yswiriant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gwladol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cliciwch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ddolen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las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y nagor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mwy</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rhaid</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ddweud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pam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rhoi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u="sng" kern="1200" dirty="0">
                <a:solidFill>
                  <a:schemeClr val="tx1"/>
                </a:solidFill>
                <a:effectLst/>
                <a:latin typeface="+mn-lt"/>
                <a:ea typeface="+mn-ea"/>
                <a:cs typeface="+mn-cs"/>
                <a:hlinkClick r:id="rId3"/>
              </a:rPr>
              <a:t>www.gov.uk/lost-national-insurance-number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14</a:t>
            </a:fld>
            <a:endParaRPr lang="en-GB"/>
          </a:p>
        </p:txBody>
      </p:sp>
    </p:spTree>
    <p:extLst>
      <p:ext uri="{BB962C8B-B14F-4D97-AF65-F5344CB8AC3E}">
        <p14:creationId xmlns:p14="http://schemas.microsoft.com/office/powerpoint/2010/main" val="2282068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Beth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cyfeiriad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Rhowch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cod post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cliciwch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dod</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hyd</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gyfeiriad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gwymplen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ymddangos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fel</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ddewis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cyfeiriad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15</a:t>
            </a:fld>
            <a:endParaRPr lang="en-GB"/>
          </a:p>
        </p:txBody>
      </p:sp>
    </p:spTree>
    <p:extLst>
      <p:ext uri="{BB962C8B-B14F-4D97-AF65-F5344CB8AC3E}">
        <p14:creationId xmlns:p14="http://schemas.microsoft.com/office/powerpoint/2010/main" val="1573378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16</a:t>
            </a:fld>
            <a:endParaRPr lang="en-GB"/>
          </a:p>
        </p:txBody>
      </p:sp>
    </p:spTree>
    <p:extLst>
      <p:ext uri="{BB962C8B-B14F-4D97-AF65-F5344CB8AC3E}">
        <p14:creationId xmlns:p14="http://schemas.microsoft.com/office/powerpoint/2010/main" val="1596607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mewn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gyfeiriad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rhaid</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ddewis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benaf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mynychu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coleg</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prifysgol</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fwrdd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cartref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teuluol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gyfer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gyfeiriad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ond</a:t>
            </a:r>
            <a:r>
              <a:rPr lang="en-GB" sz="1800" dirty="0">
                <a:effectLst/>
                <a:latin typeface="Calibri" panose="020F0502020204030204" pitchFamily="34" charset="0"/>
                <a:ea typeface="Calibri" panose="020F0502020204030204" pitchFamily="34" charset="0"/>
                <a:cs typeface="Times New Roman" panose="02020603050405020304" pitchFamily="18" charset="0"/>
              </a:rPr>
              <a:t> dim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unwaith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mewn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cewch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17</a:t>
            </a:fld>
            <a:endParaRPr lang="en-GB"/>
          </a:p>
        </p:txBody>
      </p:sp>
    </p:spTree>
    <p:extLst>
      <p:ext uri="{BB962C8B-B14F-4D97-AF65-F5344CB8AC3E}">
        <p14:creationId xmlns:p14="http://schemas.microsoft.com/office/powerpoint/2010/main" val="15217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wedi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symud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allan</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gyfeiriad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arall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barhaol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ystod</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deuddeg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mis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dwethaf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wedi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symud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ddiweddar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trwy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rhoi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cyfeiriad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bleinorol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hysbysyr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awdurdod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hwnnw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bod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wedi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symud</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ardal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arall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18</a:t>
            </a:fld>
            <a:endParaRPr lang="en-GB"/>
          </a:p>
        </p:txBody>
      </p:sp>
    </p:spTree>
    <p:extLst>
      <p:ext uri="{BB962C8B-B14F-4D97-AF65-F5344CB8AC3E}">
        <p14:creationId xmlns:p14="http://schemas.microsoft.com/office/powerpoint/2010/main" val="4048393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Dyma’r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 by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ym</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siarad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amdani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gynharach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ofech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atal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manylion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rhag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rhannu</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thrydydd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partion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gwmniau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ddybenion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marchnata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ticiwch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bwlch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hwm</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optio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allan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agored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Gellir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newid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ddiwedd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hefyd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dymuno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hynny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Cysylltwch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oni</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cyngor</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19</a:t>
            </a:fld>
            <a:endParaRPr lang="en-GB"/>
          </a:p>
        </p:txBody>
      </p:sp>
    </p:spTree>
    <p:extLst>
      <p:ext uri="{BB962C8B-B14F-4D97-AF65-F5344CB8AC3E}">
        <p14:creationId xmlns:p14="http://schemas.microsoft.com/office/powerpoint/2010/main" val="2232018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Heddiw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rwy’n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mynd</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siarad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ac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byddau’n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mynd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trwy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wnued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lein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gorfrestru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Wrth</a:t>
            </a:r>
            <a:r>
              <a:rPr lang="en-GB" sz="1800" dirty="0">
                <a:effectLst/>
                <a:latin typeface="Calibri" panose="020F0502020204030204" pitchFamily="34" charset="0"/>
                <a:ea typeface="Calibri" panose="020F0502020204030204" pitchFamily="34" charset="0"/>
                <a:cs typeface="Times New Roman" panose="02020603050405020304" pitchFamily="18" charset="0"/>
              </a:rPr>
              <a:t> son am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ethliadol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heddiw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byddau’n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egluro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gwahaneathau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rynddo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nhw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rhesymau</a:t>
            </a:r>
            <a:r>
              <a:rPr lang="en-GB" sz="1800" dirty="0">
                <a:effectLst/>
                <a:latin typeface="Calibri" panose="020F0502020204030204" pitchFamily="34" charset="0"/>
                <a:ea typeface="Calibri" panose="020F0502020204030204" pitchFamily="34" charset="0"/>
                <a:cs typeface="Times New Roman" panose="02020603050405020304" pitchFamily="18" charset="0"/>
              </a:rPr>
              <a:t> pam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dylau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Byddau’n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wrthych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pwy</a:t>
            </a:r>
            <a:r>
              <a:rPr lang="en-GB" sz="1800" dirty="0">
                <a:effectLst/>
                <a:latin typeface="Calibri" panose="020F0502020204030204" pitchFamily="34" charset="0"/>
                <a:ea typeface="Calibri" panose="020F0502020204030204" pitchFamily="34" charset="0"/>
                <a:cs typeface="Times New Roman" panose="02020603050405020304" pitchFamily="18" charset="0"/>
              </a:rPr>
              <a:t> all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sut</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hynny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ffurf</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awdurdod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lleol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mynd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trwy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ffurflen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lein</a:t>
            </a:r>
            <a:r>
              <a:rPr lang="en-GB" sz="1800" dirty="0">
                <a:effectLst/>
                <a:latin typeface="Calibri" panose="020F0502020204030204" pitchFamily="34" charset="0"/>
                <a:ea typeface="Calibri" panose="020F0502020204030204" pitchFamily="34" charset="0"/>
                <a:cs typeface="Times New Roman" panose="02020603050405020304" pitchFamily="18" charset="0"/>
              </a:rPr>
              <a:t> cam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ddangos</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pa mor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gyflum</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hawdd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e. </a:t>
            </a:r>
          </a:p>
          <a:p>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2</a:t>
            </a:fld>
            <a:endParaRPr lang="en-GB"/>
          </a:p>
        </p:txBody>
      </p:sp>
    </p:spTree>
    <p:extLst>
      <p:ext uri="{BB962C8B-B14F-4D97-AF65-F5344CB8AC3E}">
        <p14:creationId xmlns:p14="http://schemas.microsoft.com/office/powerpoint/2010/main" val="3400593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hoffech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ddarllen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unwaith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cliciwch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ddolen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las o dan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ticio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rhoi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fwy</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am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fersiwn</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agored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20</a:t>
            </a:fld>
            <a:endParaRPr lang="en-GB"/>
          </a:p>
        </p:txBody>
      </p:sp>
    </p:spTree>
    <p:extLst>
      <p:ext uri="{BB962C8B-B14F-4D97-AF65-F5344CB8AC3E}">
        <p14:creationId xmlns:p14="http://schemas.microsoft.com/office/powerpoint/2010/main" val="4135679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bost</a:t>
            </a:r>
            <a:r>
              <a:rPr lang="en-GB" sz="1800" dirty="0">
                <a:effectLst/>
                <a:latin typeface="Calibri" panose="020F0502020204030204" pitchFamily="34" charset="0"/>
                <a:ea typeface="Calibri" panose="020F0502020204030204" pitchFamily="34" charset="0"/>
                <a:cs typeface="Times New Roman" panose="02020603050405020304" pitchFamily="18" charset="0"/>
              </a:rPr>
              <a:t>? Gall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unrhyw</a:t>
            </a:r>
            <a:r>
              <a:rPr lang="en-GB" sz="1800" dirty="0">
                <a:effectLst/>
                <a:latin typeface="Calibri" panose="020F0502020204030204" pitchFamily="34" charset="0"/>
                <a:ea typeface="Calibri" panose="020F0502020204030204" pitchFamily="34" charset="0"/>
                <a:cs typeface="Times New Roman" panose="02020603050405020304" pitchFamily="18" charset="0"/>
              </a:rPr>
              <a:t> un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bost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le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papurau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trwy</a:t>
            </a:r>
            <a:r>
              <a:rPr lang="en-GB" sz="1800" dirty="0">
                <a:effectLst/>
                <a:latin typeface="Calibri" panose="020F0502020204030204" pitchFamily="34" charset="0"/>
                <a:ea typeface="Calibri" panose="020F0502020204030204" pitchFamily="34" charset="0"/>
                <a:cs typeface="Times New Roman" panose="02020603050405020304" pitchFamily="18" charset="0"/>
              </a:rPr>
              <a:t> post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hanfon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atoch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penwythnos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Rhaid</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darllen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llenwi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ffurflen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ofalus</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dychwelyd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atom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erbyn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diwrnod</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fostio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amser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gennych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gollwng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orsaf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diwrnod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gloch</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nos</a:t>
            </a:r>
            <a:r>
              <a:rPr lang="en-GB" sz="1800" dirty="0">
                <a:effectLst/>
                <a:latin typeface="Calibri" panose="020F0502020204030204" pitchFamily="34" charset="0"/>
                <a:ea typeface="Calibri" panose="020F0502020204030204" pitchFamily="34" charset="0"/>
                <a:cs typeface="Times New Roman" panose="02020603050405020304" pitchFamily="18" charset="0"/>
              </a:rPr>
              <a:t> 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mwyn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cyfry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all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mynd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gorsaf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unrhyw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rheswm</a:t>
            </a:r>
            <a:r>
              <a:rPr lang="en-GB" sz="1800" dirty="0">
                <a:effectLst/>
                <a:latin typeface="Calibri" panose="020F0502020204030204" pitchFamily="34" charset="0"/>
                <a:ea typeface="Calibri" panose="020F0502020204030204" pitchFamily="34" charset="0"/>
                <a:cs typeface="Times New Roman" panose="02020603050405020304" pitchFamily="18" charset="0"/>
              </a:rPr>
              <a:t> y post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ffordd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hawsaf</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all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llofnodi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llofnod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mewn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cyson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ffurf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eraill</a:t>
            </a:r>
            <a:r>
              <a:rPr lang="en-GB" sz="1800" dirty="0">
                <a:effectLst/>
                <a:latin typeface="Calibri" panose="020F0502020204030204" pitchFamily="34" charset="0"/>
                <a:ea typeface="Calibri" panose="020F0502020204030204" pitchFamily="34" charset="0"/>
                <a:cs typeface="Times New Roman" panose="02020603050405020304" pitchFamily="18" charset="0"/>
              </a:rPr>
              <a:t> y gall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Cysyllta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drafod</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optiwn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gorau</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21</a:t>
            </a:fld>
            <a:endParaRPr lang="en-GB"/>
          </a:p>
        </p:txBody>
      </p:sp>
    </p:spTree>
    <p:extLst>
      <p:ext uri="{BB962C8B-B14F-4D97-AF65-F5344CB8AC3E}">
        <p14:creationId xmlns:p14="http://schemas.microsoft.com/office/powerpoint/2010/main" val="4059141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gennym</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cwestiynnau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ddylen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cysylltu</a:t>
            </a:r>
            <a:r>
              <a:rPr lang="en-GB" sz="1800" dirty="0">
                <a:effectLst/>
                <a:latin typeface="Calibri" panose="020F0502020204030204" pitchFamily="34" charset="0"/>
                <a:ea typeface="Calibri" panose="020F0502020204030204" pitchFamily="34" charset="0"/>
                <a:cs typeface="Times New Roman" panose="02020603050405020304" pitchFamily="18" charset="0"/>
              </a:rPr>
              <a:t> a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defnyddiol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iawn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cynnwys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cyfeiriad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bost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ffon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Efallai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mwy</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arnom</a:t>
            </a:r>
            <a:r>
              <a:rPr lang="en-GB" sz="1800" dirty="0">
                <a:effectLst/>
                <a:latin typeface="Calibri" panose="020F0502020204030204" pitchFamily="34" charset="0"/>
                <a:ea typeface="Calibri" panose="020F0502020204030204" pitchFamily="34" charset="0"/>
                <a:cs typeface="Times New Roman" panose="02020603050405020304" pitchFamily="18" charset="0"/>
              </a:rPr>
              <a:t> 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mwyn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prossesi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Weithiau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rydym</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hefyd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anfon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pwysig</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gorwel</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dderbyn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gwasaneathau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testyn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SMS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22</a:t>
            </a:fld>
            <a:endParaRPr lang="en-GB"/>
          </a:p>
        </p:txBody>
      </p:sp>
    </p:spTree>
    <p:extLst>
      <p:ext uri="{BB962C8B-B14F-4D97-AF65-F5344CB8AC3E}">
        <p14:creationId xmlns:p14="http://schemas.microsoft.com/office/powerpoint/2010/main" val="1748030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Unwaith</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wedi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cofnodi’r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holl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hon,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atebion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ddangos</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nhw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gyflwyno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Gwirio’r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hon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ofalus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gan</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ddelusu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chofnodion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adran</a:t>
            </a:r>
            <a:r>
              <a:rPr lang="en-GB" sz="1800" dirty="0">
                <a:effectLst/>
                <a:latin typeface="Calibri" panose="020F0502020204030204" pitchFamily="34" charset="0"/>
                <a:ea typeface="Calibri" panose="020F0502020204030204" pitchFamily="34" charset="0"/>
                <a:cs typeface="Times New Roman" panose="02020603050405020304" pitchFamily="18" charset="0"/>
              </a:rPr>
              <a:t> Gwaith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phensiynnau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gellir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derbyn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23</a:t>
            </a:fld>
            <a:endParaRPr lang="en-GB"/>
          </a:p>
        </p:txBody>
      </p:sp>
    </p:spTree>
    <p:extLst>
      <p:ext uri="{BB962C8B-B14F-4D97-AF65-F5344CB8AC3E}">
        <p14:creationId xmlns:p14="http://schemas.microsoft.com/office/powerpoint/2010/main" val="4047444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Clickiwch</a:t>
            </a:r>
            <a:r>
              <a:rPr lang="en-GB" dirty="0"/>
              <a:t> </a:t>
            </a:r>
            <a:r>
              <a:rPr lang="en-GB" dirty="0" err="1"/>
              <a:t>rhwyn</a:t>
            </a:r>
            <a:r>
              <a:rPr lang="en-GB" dirty="0"/>
              <a:t> </a:t>
            </a:r>
            <a:r>
              <a:rPr lang="en-GB" dirty="0" err="1"/>
              <a:t>derbyn</a:t>
            </a:r>
            <a:r>
              <a:rPr lang="en-GB" dirty="0"/>
              <a:t> </a:t>
            </a:r>
            <a:r>
              <a:rPr lang="en-GB" dirty="0" err="1"/>
              <a:t>anfon</a:t>
            </a:r>
            <a:r>
              <a:rPr lang="en-GB" dirty="0"/>
              <a:t> </a:t>
            </a:r>
            <a:r>
              <a:rPr lang="en-GB" dirty="0" err="1"/>
              <a:t>fy</a:t>
            </a:r>
            <a:r>
              <a:rPr lang="en-GB" dirty="0"/>
              <a:t> </a:t>
            </a:r>
            <a:r>
              <a:rPr lang="en-GB" dirty="0" err="1"/>
              <a:t>cais</a:t>
            </a:r>
            <a:r>
              <a:rPr lang="en-GB" dirty="0"/>
              <a:t> er </a:t>
            </a:r>
            <a:r>
              <a:rPr lang="en-GB" dirty="0" err="1"/>
              <a:t>mwyn</a:t>
            </a:r>
            <a:r>
              <a:rPr lang="en-GB" dirty="0"/>
              <a:t> </a:t>
            </a:r>
            <a:r>
              <a:rPr lang="en-GB" dirty="0" err="1"/>
              <a:t>ei</a:t>
            </a:r>
            <a:r>
              <a:rPr lang="en-GB" dirty="0"/>
              <a:t> </a:t>
            </a:r>
            <a:r>
              <a:rPr lang="en-GB" dirty="0" err="1"/>
              <a:t>gyflwyno</a:t>
            </a:r>
            <a:r>
              <a:rPr lang="en-GB" dirty="0"/>
              <a:t>, </a:t>
            </a:r>
            <a:r>
              <a:rPr lang="en-GB" dirty="0" err="1"/>
              <a:t>yna</a:t>
            </a:r>
            <a:r>
              <a:rPr lang="en-GB" dirty="0"/>
              <a:t> </a:t>
            </a:r>
            <a:r>
              <a:rPr lang="en-GB" dirty="0" err="1"/>
              <a:t>byddaf</a:t>
            </a:r>
            <a:r>
              <a:rPr lang="en-GB" dirty="0"/>
              <a:t> </a:t>
            </a:r>
            <a:r>
              <a:rPr lang="en-GB" dirty="0" err="1"/>
              <a:t>yn</a:t>
            </a:r>
            <a:r>
              <a:rPr lang="en-GB" dirty="0"/>
              <a:t> </a:t>
            </a:r>
            <a:r>
              <a:rPr lang="en-GB" dirty="0" err="1"/>
              <a:t>cael</a:t>
            </a:r>
            <a:r>
              <a:rPr lang="en-GB" dirty="0"/>
              <a:t> </a:t>
            </a:r>
            <a:r>
              <a:rPr lang="en-GB" dirty="0" err="1"/>
              <a:t>rhif</a:t>
            </a:r>
            <a:r>
              <a:rPr lang="en-GB" dirty="0"/>
              <a:t> </a:t>
            </a:r>
            <a:r>
              <a:rPr lang="en-GB" dirty="0" err="1"/>
              <a:t>cyferi</a:t>
            </a:r>
            <a:r>
              <a:rPr lang="en-GB" dirty="0"/>
              <a:t> </a:t>
            </a:r>
            <a:r>
              <a:rPr lang="en-GB" dirty="0" err="1"/>
              <a:t>rniod</a:t>
            </a:r>
            <a:r>
              <a:rPr lang="en-GB" dirty="0"/>
              <a:t>, </a:t>
            </a:r>
            <a:r>
              <a:rPr lang="en-GB" dirty="0" err="1"/>
              <a:t>cadwch</a:t>
            </a:r>
            <a:r>
              <a:rPr lang="en-GB" dirty="0"/>
              <a:t> </a:t>
            </a:r>
            <a:r>
              <a:rPr lang="en-GB" dirty="0" err="1"/>
              <a:t>hyn</a:t>
            </a:r>
            <a:r>
              <a:rPr lang="en-GB" dirty="0"/>
              <a:t> </a:t>
            </a:r>
            <a:r>
              <a:rPr lang="en-GB" dirty="0" err="1"/>
              <a:t>yn</a:t>
            </a:r>
            <a:r>
              <a:rPr lang="en-GB" dirty="0"/>
              <a:t> </a:t>
            </a:r>
            <a:r>
              <a:rPr lang="en-GB" dirty="0" err="1"/>
              <a:t>diogel</a:t>
            </a:r>
            <a:r>
              <a:rPr lang="en-GB" dirty="0"/>
              <a:t> </a:t>
            </a:r>
            <a:r>
              <a:rPr lang="en-GB" dirty="0" err="1"/>
              <a:t>rhaf</a:t>
            </a:r>
            <a:r>
              <a:rPr lang="en-GB" dirty="0"/>
              <a:t> </a:t>
            </a:r>
            <a:r>
              <a:rPr lang="en-GB" dirty="0" err="1"/>
              <a:t>ofn</a:t>
            </a:r>
            <a:r>
              <a:rPr lang="en-GB" dirty="0"/>
              <a:t> I chi </a:t>
            </a:r>
            <a:r>
              <a:rPr lang="en-GB" dirty="0" err="1"/>
              <a:t>angen</a:t>
            </a:r>
            <a:r>
              <a:rPr lang="en-GB" dirty="0"/>
              <a:t> </a:t>
            </a:r>
            <a:r>
              <a:rPr lang="en-GB" dirty="0" err="1"/>
              <a:t>cysylltu</a:t>
            </a:r>
            <a:r>
              <a:rPr lang="en-GB" dirty="0"/>
              <a:t> a </a:t>
            </a:r>
            <a:r>
              <a:rPr lang="en-GB" dirty="0" err="1"/>
              <a:t>ni</a:t>
            </a:r>
            <a:r>
              <a:rPr lang="en-GB" dirty="0"/>
              <a:t> </a:t>
            </a:r>
            <a:r>
              <a:rPr lang="en-GB" dirty="0" err="1"/>
              <a:t>unhyllch</a:t>
            </a:r>
            <a:r>
              <a:rPr lang="en-GB" dirty="0"/>
              <a:t> </a:t>
            </a:r>
            <a:r>
              <a:rPr lang="en-GB" dirty="0" err="1"/>
              <a:t>eich</a:t>
            </a:r>
            <a:r>
              <a:rPr lang="en-GB" dirty="0"/>
              <a:t> </a:t>
            </a:r>
            <a:r>
              <a:rPr lang="en-GB" dirty="0" err="1"/>
              <a:t>cais</a:t>
            </a:r>
            <a:r>
              <a:rPr lang="en-GB" dirty="0"/>
              <a:t> </a:t>
            </a:r>
          </a:p>
        </p:txBody>
      </p:sp>
      <p:sp>
        <p:nvSpPr>
          <p:cNvPr id="4" name="Slide Number Placeholder 3"/>
          <p:cNvSpPr>
            <a:spLocks noGrp="1"/>
          </p:cNvSpPr>
          <p:nvPr>
            <p:ph type="sldNum" sz="quarter" idx="5"/>
          </p:nvPr>
        </p:nvSpPr>
        <p:spPr/>
        <p:txBody>
          <a:bodyPr/>
          <a:lstStyle/>
          <a:p>
            <a:fld id="{090C6ED5-1CEE-422B-A0ED-9BEB07EA77EF}" type="slidenum">
              <a:rPr lang="en-GB" smtClean="0"/>
              <a:t>24</a:t>
            </a:fld>
            <a:endParaRPr lang="en-GB"/>
          </a:p>
        </p:txBody>
      </p:sp>
    </p:spTree>
    <p:extLst>
      <p:ext uri="{BB962C8B-B14F-4D97-AF65-F5344CB8AC3E}">
        <p14:creationId xmlns:p14="http://schemas.microsoft.com/office/powerpoint/2010/main" val="2392124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A dyna </a:t>
            </a:r>
            <a:r>
              <a:rPr lang="en-GB" baseline="0" dirty="0" err="1"/>
              <a:t>ni</a:t>
            </a:r>
            <a:r>
              <a:rPr lang="en-GB" baseline="0" dirty="0"/>
              <a:t>, </a:t>
            </a:r>
            <a:r>
              <a:rPr lang="en-GB" baseline="0" dirty="0" err="1"/>
              <a:t>rydych</a:t>
            </a:r>
            <a:r>
              <a:rPr lang="en-GB" baseline="0" dirty="0"/>
              <a:t> chi </a:t>
            </a:r>
            <a:r>
              <a:rPr lang="en-GB" baseline="0" dirty="0" err="1"/>
              <a:t>wedi</a:t>
            </a:r>
            <a:r>
              <a:rPr lang="en-GB" baseline="0" dirty="0"/>
              <a:t> </a:t>
            </a:r>
            <a:r>
              <a:rPr lang="en-GB" baseline="0" dirty="0" err="1"/>
              <a:t>gorfen</a:t>
            </a:r>
            <a:r>
              <a:rPr lang="en-GB" baseline="0" dirty="0"/>
              <a:t>.  </a:t>
            </a:r>
            <a:r>
              <a:rPr lang="en-GB" baseline="0" dirty="0" err="1"/>
              <a:t>Rydym</a:t>
            </a:r>
            <a:r>
              <a:rPr lang="en-GB" baseline="0" dirty="0"/>
              <a:t> </a:t>
            </a:r>
            <a:r>
              <a:rPr lang="en-GB" baseline="0" dirty="0" err="1"/>
              <a:t>wedi</a:t>
            </a:r>
            <a:r>
              <a:rPr lang="en-GB" baseline="0" dirty="0"/>
              <a:t> </a:t>
            </a:r>
            <a:r>
              <a:rPr lang="en-GB" baseline="0" dirty="0" err="1"/>
              <a:t>edrych</a:t>
            </a:r>
            <a:r>
              <a:rPr lang="en-GB" baseline="0" dirty="0"/>
              <a:t> </a:t>
            </a:r>
            <a:r>
              <a:rPr lang="en-GB" baseline="0" dirty="0" err="1"/>
              <a:t>ar</a:t>
            </a:r>
            <a:r>
              <a:rPr lang="en-GB" baseline="0" dirty="0"/>
              <a:t> </a:t>
            </a:r>
            <a:r>
              <a:rPr lang="en-GB" baseline="0" dirty="0" err="1"/>
              <a:t>beth</a:t>
            </a:r>
            <a:r>
              <a:rPr lang="en-GB" baseline="0" dirty="0"/>
              <a:t> </a:t>
            </a:r>
            <a:r>
              <a:rPr lang="en-GB" baseline="0" dirty="0" err="1"/>
              <a:t>yn</a:t>
            </a:r>
            <a:r>
              <a:rPr lang="en-GB" baseline="0" dirty="0"/>
              <a:t> union </a:t>
            </a:r>
            <a:r>
              <a:rPr lang="en-GB" baseline="0" dirty="0" err="1"/>
              <a:t>yw’r</a:t>
            </a:r>
            <a:r>
              <a:rPr lang="en-GB" baseline="0" dirty="0"/>
              <a:t> </a:t>
            </a:r>
            <a:r>
              <a:rPr lang="en-GB" baseline="0" dirty="0" err="1"/>
              <a:t>gofrestr</a:t>
            </a:r>
            <a:r>
              <a:rPr lang="en-GB" baseline="0" dirty="0"/>
              <a:t>, pam </a:t>
            </a:r>
            <a:r>
              <a:rPr lang="en-GB" baseline="0" dirty="0" err="1"/>
              <a:t>ddylen</a:t>
            </a:r>
            <a:r>
              <a:rPr lang="en-GB" baseline="0" dirty="0"/>
              <a:t> </a:t>
            </a:r>
            <a:r>
              <a:rPr lang="en-GB" baseline="0" dirty="0" err="1"/>
              <a:t>ni</a:t>
            </a:r>
            <a:r>
              <a:rPr lang="en-GB" baseline="0" dirty="0"/>
              <a:t> </a:t>
            </a:r>
            <a:r>
              <a:rPr lang="en-GB" baseline="0" dirty="0" err="1"/>
              <a:t>gofrestru</a:t>
            </a:r>
            <a:r>
              <a:rPr lang="en-GB" baseline="0" dirty="0"/>
              <a:t> I </a:t>
            </a:r>
            <a:r>
              <a:rPr lang="en-GB" baseline="0" dirty="0" err="1"/>
              <a:t>pleidleisio</a:t>
            </a:r>
            <a:r>
              <a:rPr lang="en-GB" baseline="0" dirty="0"/>
              <a:t>, </a:t>
            </a:r>
            <a:r>
              <a:rPr lang="en-GB" baseline="0" dirty="0" err="1"/>
              <a:t>fe</a:t>
            </a:r>
            <a:r>
              <a:rPr lang="en-GB" baseline="0" dirty="0"/>
              <a:t> </a:t>
            </a:r>
            <a:r>
              <a:rPr lang="en-GB" baseline="0" dirty="0" err="1"/>
              <a:t>edrychon</a:t>
            </a:r>
            <a:r>
              <a:rPr lang="en-GB" baseline="0" dirty="0"/>
              <a:t> </a:t>
            </a:r>
            <a:r>
              <a:rPr lang="en-GB" baseline="0" dirty="0" err="1"/>
              <a:t>ni</a:t>
            </a:r>
            <a:r>
              <a:rPr lang="en-GB" baseline="0" dirty="0"/>
              <a:t> </a:t>
            </a:r>
            <a:r>
              <a:rPr lang="en-GB" baseline="0" dirty="0" err="1"/>
              <a:t>ar</a:t>
            </a:r>
            <a:r>
              <a:rPr lang="en-GB" baseline="0" dirty="0"/>
              <a:t> </a:t>
            </a:r>
            <a:r>
              <a:rPr lang="en-GB" baseline="0" dirty="0" err="1"/>
              <a:t>bwy</a:t>
            </a:r>
            <a:r>
              <a:rPr lang="en-GB" baseline="0" dirty="0"/>
              <a:t> all </a:t>
            </a:r>
            <a:r>
              <a:rPr lang="en-GB" baseline="0" dirty="0" err="1"/>
              <a:t>gofrestru</a:t>
            </a:r>
            <a:r>
              <a:rPr lang="en-GB" baseline="0" dirty="0"/>
              <a:t> a </a:t>
            </a:r>
            <a:r>
              <a:rPr lang="en-GB" baseline="0" dirty="0" err="1"/>
              <a:t>sut</a:t>
            </a:r>
            <a:r>
              <a:rPr lang="en-GB" baseline="0" dirty="0"/>
              <a:t> y </a:t>
            </a:r>
            <a:r>
              <a:rPr lang="en-GB" baseline="0" dirty="0" err="1"/>
              <a:t>gallwn</a:t>
            </a:r>
            <a:r>
              <a:rPr lang="en-GB" baseline="0" dirty="0"/>
              <a:t> </a:t>
            </a:r>
            <a:r>
              <a:rPr lang="en-GB" baseline="0" dirty="0" err="1"/>
              <a:t>ni</a:t>
            </a:r>
            <a:r>
              <a:rPr lang="en-GB" baseline="0" dirty="0"/>
              <a:t> </a:t>
            </a:r>
            <a:r>
              <a:rPr lang="en-GB" baseline="0" dirty="0" err="1"/>
              <a:t>gofrestru</a:t>
            </a:r>
            <a:r>
              <a:rPr lang="en-GB" baseline="0" dirty="0"/>
              <a:t> </a:t>
            </a:r>
          </a:p>
          <a:p>
            <a:pPr marL="0" indent="0">
              <a:buNone/>
            </a:pPr>
            <a:r>
              <a:rPr lang="en-GB" baseline="0" dirty="0"/>
              <a:t>Ac </a:t>
            </a:r>
            <a:r>
              <a:rPr lang="en-GB" baseline="0" dirty="0" err="1"/>
              <a:t>rydym</a:t>
            </a:r>
            <a:r>
              <a:rPr lang="en-GB" baseline="0" dirty="0"/>
              <a:t> Newydd </a:t>
            </a:r>
            <a:r>
              <a:rPr lang="en-GB" baseline="0" dirty="0" err="1"/>
              <a:t>gwblhau</a:t>
            </a:r>
            <a:r>
              <a:rPr lang="en-GB" baseline="0" dirty="0"/>
              <a:t> </a:t>
            </a:r>
            <a:r>
              <a:rPr lang="en-GB" baseline="0" dirty="0" err="1"/>
              <a:t>gais</a:t>
            </a:r>
            <a:r>
              <a:rPr lang="en-GB" baseline="0" dirty="0"/>
              <a:t> </a:t>
            </a:r>
            <a:r>
              <a:rPr lang="en-GB" baseline="0" dirty="0" err="1"/>
              <a:t>ar</a:t>
            </a:r>
            <a:r>
              <a:rPr lang="en-GB" baseline="0" dirty="0"/>
              <a:t> </a:t>
            </a:r>
            <a:r>
              <a:rPr lang="en-GB" baseline="0" dirty="0" err="1"/>
              <a:t>lein</a:t>
            </a:r>
            <a:r>
              <a:rPr lang="en-GB" baseline="0" dirty="0"/>
              <a:t>. DA IAWN</a:t>
            </a:r>
          </a:p>
          <a:p>
            <a:pPr marL="0" indent="0">
              <a:buNone/>
            </a:pPr>
            <a:r>
              <a:rPr lang="en-GB" baseline="0" dirty="0" err="1"/>
              <a:t>Unwaith</a:t>
            </a:r>
            <a:r>
              <a:rPr lang="en-GB" baseline="0" dirty="0"/>
              <a:t> y </a:t>
            </a:r>
            <a:r>
              <a:rPr lang="en-GB" baseline="0" dirty="0" err="1"/>
              <a:t>bydd</a:t>
            </a:r>
            <a:r>
              <a:rPr lang="en-GB" baseline="0" dirty="0"/>
              <a:t> </a:t>
            </a:r>
            <a:r>
              <a:rPr lang="en-GB" baseline="0" dirty="0" err="1"/>
              <a:t>eich</a:t>
            </a:r>
            <a:r>
              <a:rPr lang="en-GB" baseline="0" dirty="0"/>
              <a:t> </a:t>
            </a:r>
            <a:r>
              <a:rPr lang="en-GB" baseline="0" dirty="0" err="1"/>
              <a:t>cais</a:t>
            </a:r>
            <a:r>
              <a:rPr lang="en-GB" baseline="0" dirty="0"/>
              <a:t> </a:t>
            </a:r>
            <a:r>
              <a:rPr lang="en-GB" baseline="0" dirty="0" err="1"/>
              <a:t>wedi</a:t>
            </a:r>
            <a:r>
              <a:rPr lang="en-GB" baseline="0" dirty="0"/>
              <a:t> </a:t>
            </a:r>
            <a:r>
              <a:rPr lang="en-GB" baseline="0" dirty="0" err="1"/>
              <a:t>dderbyn</a:t>
            </a:r>
            <a:r>
              <a:rPr lang="en-GB" baseline="0" dirty="0"/>
              <a:t>, </a:t>
            </a:r>
            <a:r>
              <a:rPr lang="en-GB" baseline="0" dirty="0" err="1"/>
              <a:t>byddwch</a:t>
            </a:r>
            <a:r>
              <a:rPr lang="en-GB" baseline="0" dirty="0"/>
              <a:t> </a:t>
            </a:r>
            <a:r>
              <a:rPr lang="en-GB" baseline="0" dirty="0" err="1"/>
              <a:t>yn</a:t>
            </a:r>
            <a:r>
              <a:rPr lang="en-GB" baseline="0" dirty="0"/>
              <a:t> </a:t>
            </a:r>
            <a:r>
              <a:rPr lang="en-GB" baseline="0" dirty="0" err="1"/>
              <a:t>derbynm</a:t>
            </a:r>
            <a:r>
              <a:rPr lang="en-GB" baseline="0" dirty="0"/>
              <a:t> </a:t>
            </a:r>
            <a:r>
              <a:rPr lang="en-GB" baseline="0" dirty="0" err="1"/>
              <a:t>llythyr</a:t>
            </a:r>
            <a:r>
              <a:rPr lang="en-GB" baseline="0" dirty="0"/>
              <a:t> I </a:t>
            </a:r>
            <a:r>
              <a:rPr lang="en-GB" baseline="0" dirty="0" err="1"/>
              <a:t>gadarhau</a:t>
            </a:r>
            <a:r>
              <a:rPr lang="en-GB" baseline="0" dirty="0"/>
              <a:t> </a:t>
            </a:r>
            <a:r>
              <a:rPr lang="en-GB" baseline="0" dirty="0" err="1"/>
              <a:t>eich</a:t>
            </a:r>
            <a:r>
              <a:rPr lang="en-GB" baseline="0" dirty="0"/>
              <a:t> bod </a:t>
            </a:r>
            <a:r>
              <a:rPr lang="en-GB" baseline="0" dirty="0" err="1"/>
              <a:t>ar</a:t>
            </a:r>
            <a:r>
              <a:rPr lang="en-GB" baseline="0" dirty="0"/>
              <a:t> y </a:t>
            </a:r>
            <a:r>
              <a:rPr lang="en-GB" baseline="0" dirty="0" err="1"/>
              <a:t>gofrestr</a:t>
            </a:r>
            <a:endParaRPr lang="en-GB" baseline="0" dirty="0"/>
          </a:p>
        </p:txBody>
      </p:sp>
      <p:sp>
        <p:nvSpPr>
          <p:cNvPr id="4" name="Slide Number Placeholder 3"/>
          <p:cNvSpPr>
            <a:spLocks noGrp="1"/>
          </p:cNvSpPr>
          <p:nvPr>
            <p:ph type="sldNum" sz="quarter" idx="10"/>
          </p:nvPr>
        </p:nvSpPr>
        <p:spPr/>
        <p:txBody>
          <a:bodyPr/>
          <a:lstStyle/>
          <a:p>
            <a:fld id="{090C6ED5-1CEE-422B-A0ED-9BEB07EA77EF}" type="slidenum">
              <a:rPr lang="en-GB" smtClean="0"/>
              <a:t>25</a:t>
            </a:fld>
            <a:endParaRPr lang="en-GB"/>
          </a:p>
        </p:txBody>
      </p:sp>
    </p:spTree>
    <p:extLst>
      <p:ext uri="{BB962C8B-B14F-4D97-AF65-F5344CB8AC3E}">
        <p14:creationId xmlns:p14="http://schemas.microsoft.com/office/powerpoint/2010/main" val="460182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to me today. </a:t>
            </a:r>
          </a:p>
          <a:p>
            <a:endParaRPr lang="en-GB" dirty="0"/>
          </a:p>
          <a:p>
            <a:r>
              <a:rPr lang="en-GB" b="1" dirty="0"/>
              <a:t>Teachers note – if any of your students would like to raise ideas or comments about this presentation or requires more information please feel free to allow the student to contact myself using the contact details found on slide one. </a:t>
            </a:r>
          </a:p>
          <a:p>
            <a:endParaRPr lang="en-GB" dirty="0"/>
          </a:p>
          <a:p>
            <a:r>
              <a:rPr lang="en-GB" dirty="0"/>
              <a:t>Many thanks</a:t>
            </a:r>
          </a:p>
          <a:p>
            <a:r>
              <a:rPr lang="en-GB" dirty="0"/>
              <a:t>Linda Savory</a:t>
            </a:r>
          </a:p>
          <a:p>
            <a:endParaRPr lang="en-GB" dirty="0"/>
          </a:p>
          <a:p>
            <a:r>
              <a:rPr lang="en-GB" dirty="0" err="1"/>
              <a:t>Diolch</a:t>
            </a:r>
            <a:r>
              <a:rPr lang="en-GB" dirty="0"/>
              <a:t> am </a:t>
            </a:r>
            <a:r>
              <a:rPr lang="en-GB" dirty="0" err="1"/>
              <a:t>wrando</a:t>
            </a:r>
            <a:r>
              <a:rPr lang="en-GB" dirty="0"/>
              <a:t> </a:t>
            </a:r>
            <a:r>
              <a:rPr lang="en-GB" dirty="0" err="1"/>
              <a:t>arnai</a:t>
            </a:r>
            <a:r>
              <a:rPr lang="en-GB" dirty="0"/>
              <a:t> </a:t>
            </a:r>
            <a:r>
              <a:rPr lang="en-GB" dirty="0" err="1"/>
              <a:t>heddiw</a:t>
            </a:r>
            <a:r>
              <a:rPr lang="en-GB" dirty="0"/>
              <a:t>, </a:t>
            </a:r>
            <a:r>
              <a:rPr lang="en-GB" dirty="0" err="1"/>
              <a:t>gobeithio</a:t>
            </a:r>
            <a:r>
              <a:rPr lang="en-GB" dirty="0"/>
              <a:t> bod y </a:t>
            </a:r>
            <a:r>
              <a:rPr lang="en-GB" dirty="0" err="1"/>
              <a:t>wybodaeth</a:t>
            </a:r>
            <a:r>
              <a:rPr lang="en-GB" dirty="0"/>
              <a:t> hon </a:t>
            </a:r>
            <a:r>
              <a:rPr lang="en-GB" dirty="0" err="1"/>
              <a:t>yn</a:t>
            </a:r>
            <a:r>
              <a:rPr lang="en-GB" dirty="0"/>
              <a:t> </a:t>
            </a:r>
            <a:r>
              <a:rPr lang="en-GB" dirty="0" err="1"/>
              <a:t>ddefnyddiol</a:t>
            </a:r>
            <a:r>
              <a:rPr lang="en-GB" dirty="0"/>
              <a:t> I chi ac </a:t>
            </a:r>
            <a:r>
              <a:rPr lang="en-GB" dirty="0" err="1"/>
              <a:t>yn</a:t>
            </a:r>
            <a:r>
              <a:rPr lang="en-GB" dirty="0"/>
              <a:t> </a:t>
            </a:r>
            <a:r>
              <a:rPr lang="en-GB" dirty="0" err="1"/>
              <a:t>bellach</a:t>
            </a:r>
            <a:r>
              <a:rPr lang="en-GB" dirty="0"/>
              <a:t> </a:t>
            </a:r>
            <a:r>
              <a:rPr lang="en-GB" dirty="0" err="1"/>
              <a:t>yn</a:t>
            </a:r>
            <a:r>
              <a:rPr lang="en-GB" dirty="0"/>
              <a:t> </a:t>
            </a:r>
            <a:r>
              <a:rPr lang="en-GB" dirty="0" err="1"/>
              <a:t>teimlo</a:t>
            </a:r>
            <a:r>
              <a:rPr lang="en-GB" dirty="0"/>
              <a:t> </a:t>
            </a:r>
            <a:r>
              <a:rPr lang="en-GB" dirty="0" err="1"/>
              <a:t>eich</a:t>
            </a:r>
            <a:r>
              <a:rPr lang="en-GB" dirty="0"/>
              <a:t> bod </a:t>
            </a:r>
            <a:r>
              <a:rPr lang="en-GB" dirty="0" err="1"/>
              <a:t>wedi’ch</a:t>
            </a:r>
            <a:r>
              <a:rPr lang="en-GB" dirty="0"/>
              <a:t> </a:t>
            </a:r>
            <a:r>
              <a:rPr lang="en-GB" dirty="0" err="1"/>
              <a:t>grymiso</a:t>
            </a:r>
            <a:r>
              <a:rPr lang="en-GB" dirty="0"/>
              <a:t> I </a:t>
            </a:r>
            <a:r>
              <a:rPr lang="en-GB" dirty="0" err="1"/>
              <a:t>fynd</a:t>
            </a:r>
            <a:r>
              <a:rPr lang="en-GB" dirty="0"/>
              <a:t> I </a:t>
            </a:r>
            <a:r>
              <a:rPr lang="en-GB" dirty="0" err="1"/>
              <a:t>fwrw</a:t>
            </a:r>
            <a:r>
              <a:rPr lang="en-GB" dirty="0"/>
              <a:t> </a:t>
            </a:r>
            <a:r>
              <a:rPr lang="en-GB" dirty="0" err="1"/>
              <a:t>eich</a:t>
            </a:r>
            <a:r>
              <a:rPr lang="en-GB" dirty="0"/>
              <a:t> </a:t>
            </a:r>
            <a:r>
              <a:rPr lang="en-GB" dirty="0" err="1"/>
              <a:t>pleidlais</a:t>
            </a:r>
            <a:r>
              <a:rPr lang="en-GB" dirty="0"/>
              <a:t>. </a:t>
            </a:r>
            <a:r>
              <a:rPr lang="en-GB" dirty="0" err="1"/>
              <a:t>Os</a:t>
            </a:r>
            <a:r>
              <a:rPr lang="en-GB" dirty="0"/>
              <a:t> and </a:t>
            </a:r>
            <a:r>
              <a:rPr lang="en-GB" dirty="0" err="1"/>
              <a:t>ydych</a:t>
            </a:r>
            <a:r>
              <a:rPr lang="en-GB" dirty="0"/>
              <a:t> </a:t>
            </a:r>
            <a:r>
              <a:rPr lang="en-GB" dirty="0" err="1"/>
              <a:t>wedi</a:t>
            </a:r>
            <a:r>
              <a:rPr lang="en-GB" dirty="0"/>
              <a:t> </a:t>
            </a:r>
            <a:r>
              <a:rPr lang="en-GB" dirty="0" err="1"/>
              <a:t>llwyddo</a:t>
            </a:r>
            <a:r>
              <a:rPr lang="en-GB" dirty="0"/>
              <a:t> I </a:t>
            </a:r>
            <a:r>
              <a:rPr lang="en-GB" dirty="0" err="1"/>
              <a:t>goferstru</a:t>
            </a:r>
            <a:r>
              <a:rPr lang="en-GB" dirty="0"/>
              <a:t> </a:t>
            </a:r>
            <a:r>
              <a:rPr lang="en-GB" dirty="0" err="1"/>
              <a:t>heddiw</a:t>
            </a:r>
            <a:r>
              <a:rPr lang="en-GB" dirty="0"/>
              <a:t>, </a:t>
            </a:r>
            <a:r>
              <a:rPr lang="en-GB" dirty="0" err="1"/>
              <a:t>dymach</a:t>
            </a:r>
            <a:r>
              <a:rPr lang="en-GB" dirty="0"/>
              <a:t> </a:t>
            </a:r>
            <a:r>
              <a:rPr lang="en-GB" dirty="0" err="1"/>
              <a:t>atgofa</a:t>
            </a:r>
            <a:r>
              <a:rPr lang="en-GB" dirty="0"/>
              <a:t> I </a:t>
            </a:r>
            <a:r>
              <a:rPr lang="en-GB" dirty="0" err="1"/>
              <a:t>chi’n</a:t>
            </a:r>
            <a:r>
              <a:rPr lang="en-GB" dirty="0"/>
              <a:t> </a:t>
            </a:r>
            <a:r>
              <a:rPr lang="en-GB" dirty="0" err="1"/>
              <a:t>gyflym</a:t>
            </a:r>
            <a:r>
              <a:rPr lang="en-GB" dirty="0"/>
              <a:t> </a:t>
            </a:r>
            <a:r>
              <a:rPr lang="en-GB" dirty="0" err="1"/>
              <a:t>ar</a:t>
            </a:r>
            <a:r>
              <a:rPr lang="en-GB" dirty="0"/>
              <a:t> </a:t>
            </a:r>
            <a:r>
              <a:rPr lang="en-GB" dirty="0" err="1"/>
              <a:t>sut</a:t>
            </a:r>
            <a:r>
              <a:rPr lang="en-GB" dirty="0"/>
              <a:t> </a:t>
            </a:r>
            <a:r>
              <a:rPr lang="en-GB" dirty="0" err="1"/>
              <a:t>mae</a:t>
            </a:r>
            <a:r>
              <a:rPr lang="en-GB" dirty="0"/>
              <a:t> </a:t>
            </a:r>
            <a:r>
              <a:rPr lang="en-GB" dirty="0" err="1"/>
              <a:t>gofretru</a:t>
            </a:r>
            <a:r>
              <a:rPr lang="en-GB" dirty="0"/>
              <a:t>. Hwyl I chi </a:t>
            </a:r>
          </a:p>
        </p:txBody>
      </p:sp>
      <p:sp>
        <p:nvSpPr>
          <p:cNvPr id="4" name="Slide Number Placeholder 3"/>
          <p:cNvSpPr>
            <a:spLocks noGrp="1"/>
          </p:cNvSpPr>
          <p:nvPr>
            <p:ph type="sldNum" sz="quarter" idx="10"/>
          </p:nvPr>
        </p:nvSpPr>
        <p:spPr/>
        <p:txBody>
          <a:bodyPr/>
          <a:lstStyle/>
          <a:p>
            <a:fld id="{090C6ED5-1CEE-422B-A0ED-9BEB07EA77EF}" type="slidenum">
              <a:rPr lang="en-GB" smtClean="0"/>
              <a:t>26</a:t>
            </a:fld>
            <a:endParaRPr lang="en-GB"/>
          </a:p>
        </p:txBody>
      </p:sp>
    </p:spTree>
    <p:extLst>
      <p:ext uri="{BB962C8B-B14F-4D97-AF65-F5344CB8AC3E}">
        <p14:creationId xmlns:p14="http://schemas.microsoft.com/office/powerpoint/2010/main" val="2526319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anyone who did not register today please make a note of the website or contact details so that you can apply at home. </a:t>
            </a:r>
          </a:p>
        </p:txBody>
      </p:sp>
      <p:sp>
        <p:nvSpPr>
          <p:cNvPr id="4" name="Slide Number Placeholder 3"/>
          <p:cNvSpPr>
            <a:spLocks noGrp="1"/>
          </p:cNvSpPr>
          <p:nvPr>
            <p:ph type="sldNum" sz="quarter" idx="5"/>
          </p:nvPr>
        </p:nvSpPr>
        <p:spPr/>
        <p:txBody>
          <a:bodyPr/>
          <a:lstStyle/>
          <a:p>
            <a:fld id="{090C6ED5-1CEE-422B-A0ED-9BEB07EA77EF}" type="slidenum">
              <a:rPr lang="en-GB" smtClean="0"/>
              <a:t>27</a:t>
            </a:fld>
            <a:endParaRPr lang="en-GB"/>
          </a:p>
        </p:txBody>
      </p:sp>
    </p:spTree>
    <p:extLst>
      <p:ext uri="{BB962C8B-B14F-4D97-AF65-F5344CB8AC3E}">
        <p14:creationId xmlns:p14="http://schemas.microsoft.com/office/powerpoint/2010/main" val="99298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Beth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eholiadaol</a:t>
            </a:r>
            <a:r>
              <a:rPr lang="en-GB" sz="1800" dirty="0">
                <a:effectLst/>
                <a:latin typeface="Calibri" panose="020F0502020204030204" pitchFamily="34" charset="0"/>
                <a:ea typeface="Calibri" panose="020F0502020204030204" pitchFamily="34" charset="0"/>
                <a:cs typeface="Times New Roman" panose="02020603050405020304" pitchFamily="18" charset="0"/>
              </a:rPr>
              <a:t>? Mae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ddwy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lawn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agored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chyfeririad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pawb</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ymddangos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fersiwn</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fersiwn</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defnyddio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Atal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chanfod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troseddau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Gwirio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ceisiau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fenthyciadau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gredyd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agored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ddetholiad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defnyddio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gyfer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Gall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unrhyw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berson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cwmni</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sefydliad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phrynnu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enwau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cynnwys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oni</a:t>
            </a:r>
            <a:r>
              <a:rPr lang="en-GB" sz="1800" dirty="0">
                <a:effectLst/>
                <a:latin typeface="Calibri" panose="020F0502020204030204" pitchFamily="34" charset="0"/>
                <a:ea typeface="Calibri" panose="020F0502020204030204" pitchFamily="34" charset="0"/>
                <a:cs typeface="Times New Roman" panose="02020603050405020304" pitchFamily="18" charset="0"/>
              </a:rPr>
              <a:t> bai bod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eholwr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wedi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optio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allan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newid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meddwla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unrhyw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hapus</a:t>
            </a:r>
            <a:r>
              <a:rPr lang="en-GB" sz="1800" dirty="0">
                <a:effectLst/>
                <a:latin typeface="Calibri" panose="020F0502020204030204" pitchFamily="34" charset="0"/>
                <a:ea typeface="Calibri" panose="020F0502020204030204" pitchFamily="34" charset="0"/>
                <a:cs typeface="Times New Roman" panose="02020603050405020304" pitchFamily="18" charset="0"/>
              </a:rPr>
              <a:t> bod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agored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peidio</a:t>
            </a:r>
            <a:r>
              <a:rPr lang="en-GB" sz="1800" dirty="0">
                <a:effectLst/>
                <a:latin typeface="Calibri" panose="020F0502020204030204" pitchFamily="34" charset="0"/>
                <a:ea typeface="Calibri" panose="020F0502020204030204" pitchFamily="34" charset="0"/>
                <a:cs typeface="Times New Roman" panose="02020603050405020304" pitchFamily="18" charset="0"/>
              </a:rPr>
              <a:t>. Mae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rhan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fwyaf</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pobl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penderfynnu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3</a:t>
            </a:fld>
            <a:endParaRPr lang="en-GB"/>
          </a:p>
        </p:txBody>
      </p:sp>
    </p:spTree>
    <p:extLst>
      <p:ext uri="{BB962C8B-B14F-4D97-AF65-F5344CB8AC3E}">
        <p14:creationId xmlns:p14="http://schemas.microsoft.com/office/powerpoint/2010/main" val="322127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ddylen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gyntaf</a:t>
            </a:r>
            <a:r>
              <a:rPr lang="en-GB" sz="1800" dirty="0">
                <a:effectLst/>
                <a:latin typeface="Calibri" panose="020F0502020204030204" pitchFamily="34" charset="0"/>
                <a:ea typeface="Calibri" panose="020F0502020204030204" pitchFamily="34" charset="0"/>
                <a:cs typeface="Times New Roman" panose="02020603050405020304" pitchFamily="18" charset="0"/>
              </a:rPr>
              <a:t> ac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bwysicach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bosib</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rydyn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belidleisio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fel</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ddweud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dweud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pethau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bwysicach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rydym</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poeni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amdanu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cymdeithas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trwy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ddewis</a:t>
            </a:r>
            <a:r>
              <a:rPr lang="en-GB" sz="1800" dirty="0">
                <a:effectLst/>
                <a:latin typeface="Calibri" panose="020F0502020204030204" pitchFamily="34" charset="0"/>
                <a:ea typeface="Calibri" panose="020F0502020204030204" pitchFamily="34" charset="0"/>
                <a:cs typeface="Times New Roman" panose="02020603050405020304" pitchFamily="18" charset="0"/>
              </a:rPr>
              <a:t> person neu parti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penodol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cynrychiolu</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pethau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hynnu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teimlo’n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grif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drosodd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fel</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nhw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sefyll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poeni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amdani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fwyaf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lan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dewis</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yw</a:t>
            </a:r>
            <a:r>
              <a:rPr lang="en-GB" sz="1800" dirty="0">
                <a:effectLst/>
                <a:latin typeface="Calibri" panose="020F0502020204030204" pitchFamily="34" charset="0"/>
                <a:ea typeface="Calibri" panose="020F0502020204030204" pitchFamily="34" charset="0"/>
                <a:cs typeface="Times New Roman" panose="02020603050405020304" pitchFamily="18" charset="0"/>
              </a:rPr>
              <a:t> 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llunio’ch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dyfodol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Rydym</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hefyd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defnyddio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cofnod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cadarnhau</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pwy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efallai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ffydd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dal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swydd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unrhywbeth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rhaid</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profi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pwy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hefyd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defnyddio</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gredyd</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wella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sgor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credyd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dyfodol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agos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efallai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benthyciad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morgais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prynnu</a:t>
            </a:r>
            <a:r>
              <a:rPr lang="en-GB" sz="1800" dirty="0">
                <a:effectLst/>
                <a:latin typeface="Calibri" panose="020F0502020204030204" pitchFamily="34" charset="0"/>
                <a:ea typeface="Calibri" panose="020F0502020204030204" pitchFamily="34" charset="0"/>
                <a:cs typeface="Times New Roman" panose="02020603050405020304" pitchFamily="18" charset="0"/>
              </a:rPr>
              <a:t> car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gontract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ffon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symudol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Newydd. 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mwyn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holl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bethau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sgor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credyd</a:t>
            </a:r>
            <a:r>
              <a:rPr lang="en-GB" sz="1800" dirty="0">
                <a:effectLst/>
                <a:latin typeface="Calibri" panose="020F0502020204030204" pitchFamily="34" charset="0"/>
                <a:ea typeface="Calibri" panose="020F0502020204030204" pitchFamily="34" charset="0"/>
                <a:cs typeface="Times New Roman" panose="02020603050405020304" pitchFamily="18" charset="0"/>
              </a:rPr>
              <a:t> do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arnoch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fel</a:t>
            </a:r>
            <a:r>
              <a:rPr lang="en-GB" sz="1800" dirty="0">
                <a:effectLst/>
                <a:latin typeface="Calibri" panose="020F0502020204030204" pitchFamily="34" charset="0"/>
                <a:ea typeface="Calibri" panose="020F0502020204030204" pitchFamily="34" charset="0"/>
                <a:cs typeface="Times New Roman" panose="02020603050405020304" pitchFamily="18" charset="0"/>
              </a:rPr>
              <a:t> bod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cwmni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rhoi’r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benthyciad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hwnnw</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gwybod</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nhw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ymddyniad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ynddoch</a:t>
            </a:r>
            <a:r>
              <a:rPr lang="en-GB" sz="1800" dirty="0">
                <a:effectLst/>
                <a:latin typeface="Calibri" panose="020F0502020204030204" pitchFamily="34" charset="0"/>
                <a:ea typeface="Calibri" panose="020F0502020204030204" pitchFamily="34" charset="0"/>
                <a:cs typeface="Times New Roman" panose="02020603050405020304" pitchFamily="18" charset="0"/>
              </a:rPr>
              <a:t> chi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dalu’r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arian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iddynt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chytundeb</a:t>
            </a:r>
            <a:r>
              <a:rPr lang="en-GB" sz="1800" dirty="0">
                <a:effectLst/>
                <a:latin typeface="Calibri" panose="020F0502020204030204" pitchFamily="34" charset="0"/>
                <a:ea typeface="Calibri" panose="020F0502020204030204" pitchFamily="34" charset="0"/>
                <a:cs typeface="Times New Roman" panose="02020603050405020304" pitchFamily="18" charset="0"/>
              </a:rPr>
              <a:t>. Mae bod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etholiadol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helpu</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wella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sgor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credyd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hwnnw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hefyd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defnyddio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cofnod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prawf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pryswlio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efallai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swydd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feddygfa</a:t>
            </a:r>
            <a:r>
              <a:rPr lang="en-GB" sz="1800" dirty="0">
                <a:effectLst/>
                <a:latin typeface="Calibri" panose="020F0502020204030204" pitchFamily="34" charset="0"/>
                <a:ea typeface="Calibri" panose="020F0502020204030204" pitchFamily="34" charset="0"/>
                <a:cs typeface="Times New Roman" panose="02020603050405020304" pitchFamily="18" charset="0"/>
              </a:rPr>
              <a:t> od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bywddwch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symud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ty.Gallwch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defnyddio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llythyr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cadarhau</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brofi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4</a:t>
            </a:fld>
            <a:endParaRPr lang="en-GB"/>
          </a:p>
        </p:txBody>
      </p:sp>
    </p:spTree>
    <p:extLst>
      <p:ext uri="{BB962C8B-B14F-4D97-AF65-F5344CB8AC3E}">
        <p14:creationId xmlns:p14="http://schemas.microsoft.com/office/powerpoint/2010/main" val="3242868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Pwy</a:t>
            </a:r>
            <a:r>
              <a:rPr lang="en-GB" dirty="0"/>
              <a:t> all </a:t>
            </a:r>
            <a:r>
              <a:rPr lang="en-GB" dirty="0" err="1"/>
              <a:t>gofrestru</a:t>
            </a:r>
            <a:r>
              <a:rPr lang="en-GB" dirty="0"/>
              <a:t>? </a:t>
            </a:r>
            <a:r>
              <a:rPr lang="en-GB" dirty="0" err="1"/>
              <a:t>Gallwch</a:t>
            </a:r>
            <a:r>
              <a:rPr lang="en-GB" dirty="0"/>
              <a:t> </a:t>
            </a:r>
            <a:r>
              <a:rPr lang="en-GB" dirty="0" err="1"/>
              <a:t>ofrestru</a:t>
            </a:r>
            <a:r>
              <a:rPr lang="en-GB" dirty="0"/>
              <a:t> I </a:t>
            </a:r>
            <a:r>
              <a:rPr lang="en-GB" dirty="0" err="1"/>
              <a:t>pleidleisio</a:t>
            </a:r>
            <a:r>
              <a:rPr lang="en-GB" dirty="0"/>
              <a:t> </a:t>
            </a:r>
            <a:r>
              <a:rPr lang="en-GB" dirty="0" err="1"/>
              <a:t>os</a:t>
            </a:r>
            <a:r>
              <a:rPr lang="en-GB" dirty="0"/>
              <a:t> </a:t>
            </a:r>
            <a:r>
              <a:rPr lang="en-GB" dirty="0" err="1"/>
              <a:t>ydych</a:t>
            </a:r>
            <a:r>
              <a:rPr lang="en-GB" dirty="0"/>
              <a:t> </a:t>
            </a:r>
            <a:r>
              <a:rPr lang="en-GB" dirty="0" err="1"/>
              <a:t>yn</a:t>
            </a:r>
            <a:r>
              <a:rPr lang="en-GB" dirty="0"/>
              <a:t> </a:t>
            </a:r>
            <a:r>
              <a:rPr lang="en-GB" dirty="0" err="1"/>
              <a:t>undeg</a:t>
            </a:r>
            <a:r>
              <a:rPr lang="en-GB" dirty="0"/>
              <a:t> </a:t>
            </a:r>
            <a:r>
              <a:rPr lang="en-GB" dirty="0" err="1"/>
              <a:t>pedwar</a:t>
            </a:r>
            <a:r>
              <a:rPr lang="en-GB" dirty="0"/>
              <a:t> </a:t>
            </a:r>
            <a:r>
              <a:rPr lang="en-GB" dirty="0" err="1"/>
              <a:t>neu’n</a:t>
            </a:r>
            <a:r>
              <a:rPr lang="en-GB" dirty="0"/>
              <a:t> </a:t>
            </a:r>
            <a:r>
              <a:rPr lang="en-GB" dirty="0" err="1"/>
              <a:t>pumtheg</a:t>
            </a:r>
            <a:r>
              <a:rPr lang="en-GB" dirty="0"/>
              <a:t> </a:t>
            </a:r>
            <a:r>
              <a:rPr lang="en-GB" dirty="0" err="1"/>
              <a:t>oed</a:t>
            </a:r>
            <a:r>
              <a:rPr lang="en-GB" dirty="0"/>
              <a:t>, </a:t>
            </a:r>
            <a:r>
              <a:rPr lang="en-GB" dirty="0" err="1"/>
              <a:t>gallwch</a:t>
            </a:r>
            <a:r>
              <a:rPr lang="en-GB" dirty="0"/>
              <a:t> </a:t>
            </a:r>
            <a:r>
              <a:rPr lang="en-GB" dirty="0" err="1"/>
              <a:t>gofrestru</a:t>
            </a:r>
            <a:r>
              <a:rPr lang="en-GB" dirty="0"/>
              <a:t> </a:t>
            </a:r>
            <a:r>
              <a:rPr lang="en-GB" dirty="0" err="1"/>
              <a:t>fel</a:t>
            </a:r>
            <a:r>
              <a:rPr lang="en-GB" dirty="0"/>
              <a:t> </a:t>
            </a:r>
            <a:r>
              <a:rPr lang="en-GB" dirty="0" err="1"/>
              <a:t>yr</a:t>
            </a:r>
            <a:r>
              <a:rPr lang="en-GB" dirty="0"/>
              <a:t> </a:t>
            </a:r>
            <a:r>
              <a:rPr lang="en-GB" dirty="0" err="1"/>
              <a:t>hyn</a:t>
            </a:r>
            <a:r>
              <a:rPr lang="en-GB" dirty="0"/>
              <a:t> </a:t>
            </a:r>
            <a:r>
              <a:rPr lang="en-GB" dirty="0" err="1"/>
              <a:t>gaeth</a:t>
            </a:r>
            <a:r>
              <a:rPr lang="en-GB" dirty="0"/>
              <a:t> </a:t>
            </a:r>
            <a:r>
              <a:rPr lang="en-GB" dirty="0" err="1"/>
              <a:t>eu</a:t>
            </a:r>
            <a:r>
              <a:rPr lang="en-GB" dirty="0"/>
              <a:t> </a:t>
            </a:r>
            <a:r>
              <a:rPr lang="en-GB" dirty="0" err="1"/>
              <a:t>galwn</a:t>
            </a:r>
            <a:r>
              <a:rPr lang="en-GB" dirty="0"/>
              <a:t> </a:t>
            </a:r>
            <a:r>
              <a:rPr lang="en-GB" dirty="0" err="1"/>
              <a:t>gyrhaeddwr</a:t>
            </a:r>
            <a:r>
              <a:rPr lang="en-GB" dirty="0"/>
              <a:t> </a:t>
            </a:r>
            <a:r>
              <a:rPr lang="en-GB" dirty="0" err="1"/>
              <a:t>gennym</a:t>
            </a:r>
            <a:r>
              <a:rPr lang="en-GB" dirty="0"/>
              <a:t>. </a:t>
            </a:r>
            <a:r>
              <a:rPr lang="en-GB" dirty="0" err="1"/>
              <a:t>Byddwch</a:t>
            </a:r>
            <a:r>
              <a:rPr lang="en-GB" dirty="0"/>
              <a:t> </a:t>
            </a:r>
            <a:r>
              <a:rPr lang="en-GB" dirty="0" err="1"/>
              <a:t>yn</a:t>
            </a:r>
            <a:r>
              <a:rPr lang="en-GB" dirty="0"/>
              <a:t> </a:t>
            </a:r>
            <a:r>
              <a:rPr lang="en-GB" dirty="0" err="1"/>
              <a:t>aros</a:t>
            </a:r>
            <a:r>
              <a:rPr lang="en-GB" dirty="0"/>
              <a:t> </a:t>
            </a:r>
            <a:r>
              <a:rPr lang="en-GB" dirty="0" err="1"/>
              <a:t>ar</a:t>
            </a:r>
            <a:r>
              <a:rPr lang="en-GB" dirty="0"/>
              <a:t> </a:t>
            </a:r>
            <a:r>
              <a:rPr lang="en-GB" dirty="0" err="1"/>
              <a:t>ein</a:t>
            </a:r>
            <a:r>
              <a:rPr lang="en-GB" dirty="0"/>
              <a:t> system </a:t>
            </a:r>
            <a:r>
              <a:rPr lang="en-GB" dirty="0" err="1"/>
              <a:t>nes</a:t>
            </a:r>
            <a:r>
              <a:rPr lang="en-GB" dirty="0"/>
              <a:t> I chi </a:t>
            </a:r>
            <a:r>
              <a:rPr lang="en-GB" dirty="0" err="1"/>
              <a:t>troi</a:t>
            </a:r>
            <a:r>
              <a:rPr lang="en-GB" dirty="0"/>
              <a:t> </a:t>
            </a:r>
            <a:r>
              <a:rPr lang="en-GB" dirty="0" err="1"/>
              <a:t>undeg</a:t>
            </a:r>
            <a:r>
              <a:rPr lang="en-GB" dirty="0"/>
              <a:t> </a:t>
            </a:r>
            <a:r>
              <a:rPr lang="en-GB" dirty="0" err="1"/>
              <a:t>chewch</a:t>
            </a:r>
            <a:r>
              <a:rPr lang="en-GB" dirty="0"/>
              <a:t> </a:t>
            </a:r>
            <a:r>
              <a:rPr lang="en-GB" dirty="0" err="1"/>
              <a:t>mlwydd</a:t>
            </a:r>
            <a:r>
              <a:rPr lang="en-GB" dirty="0"/>
              <a:t> </a:t>
            </a:r>
            <a:r>
              <a:rPr lang="en-GB" dirty="0" err="1"/>
              <a:t>oed</a:t>
            </a:r>
            <a:r>
              <a:rPr lang="en-GB" dirty="0"/>
              <a:t>. </a:t>
            </a:r>
            <a:r>
              <a:rPr lang="en-GB" dirty="0" err="1"/>
              <a:t>Os</a:t>
            </a:r>
            <a:r>
              <a:rPr lang="en-GB" dirty="0"/>
              <a:t> </a:t>
            </a:r>
            <a:r>
              <a:rPr lang="en-GB" dirty="0" err="1"/>
              <a:t>ydych</a:t>
            </a:r>
            <a:r>
              <a:rPr lang="en-GB" dirty="0"/>
              <a:t> </a:t>
            </a:r>
            <a:r>
              <a:rPr lang="en-GB" dirty="0" err="1"/>
              <a:t>yn</a:t>
            </a:r>
            <a:r>
              <a:rPr lang="en-GB" dirty="0"/>
              <a:t> </a:t>
            </a:r>
            <a:r>
              <a:rPr lang="en-GB" dirty="0" err="1"/>
              <a:t>undeg</a:t>
            </a:r>
            <a:r>
              <a:rPr lang="en-GB" dirty="0"/>
              <a:t> </a:t>
            </a:r>
            <a:r>
              <a:rPr lang="en-GB" dirty="0" err="1"/>
              <a:t>chewch</a:t>
            </a:r>
            <a:r>
              <a:rPr lang="en-GB" dirty="0"/>
              <a:t> neu </a:t>
            </a:r>
            <a:r>
              <a:rPr lang="en-GB" dirty="0" err="1"/>
              <a:t>undeg</a:t>
            </a:r>
            <a:r>
              <a:rPr lang="en-GB" dirty="0"/>
              <a:t> saith </a:t>
            </a:r>
            <a:r>
              <a:rPr lang="en-GB" dirty="0" err="1"/>
              <a:t>mlwydd</a:t>
            </a:r>
            <a:r>
              <a:rPr lang="en-GB" dirty="0"/>
              <a:t> </a:t>
            </a:r>
            <a:r>
              <a:rPr lang="en-GB" dirty="0" err="1"/>
              <a:t>oed</a:t>
            </a:r>
            <a:r>
              <a:rPr lang="en-GB" dirty="0"/>
              <a:t> ac </a:t>
            </a:r>
            <a:r>
              <a:rPr lang="en-GB" dirty="0" err="1"/>
              <a:t>yn</a:t>
            </a:r>
            <a:r>
              <a:rPr lang="en-GB" dirty="0"/>
              <a:t> </a:t>
            </a:r>
            <a:r>
              <a:rPr lang="en-GB" dirty="0" err="1"/>
              <a:t>byw</a:t>
            </a:r>
            <a:r>
              <a:rPr lang="en-GB" dirty="0"/>
              <a:t> </a:t>
            </a:r>
            <a:r>
              <a:rPr lang="en-GB" dirty="0" err="1"/>
              <a:t>yng</a:t>
            </a:r>
            <a:r>
              <a:rPr lang="en-GB" dirty="0"/>
              <a:t> </a:t>
            </a:r>
            <a:r>
              <a:rPr lang="en-GB" dirty="0" err="1"/>
              <a:t>nghymru</a:t>
            </a:r>
            <a:r>
              <a:rPr lang="en-GB" dirty="0"/>
              <a:t> </a:t>
            </a:r>
            <a:r>
              <a:rPr lang="en-GB" dirty="0" err="1"/>
              <a:t>gallwch</a:t>
            </a:r>
            <a:r>
              <a:rPr lang="en-GB" dirty="0"/>
              <a:t> </a:t>
            </a:r>
            <a:r>
              <a:rPr lang="en-GB" dirty="0" err="1"/>
              <a:t>pleidlesio</a:t>
            </a:r>
            <a:r>
              <a:rPr lang="en-GB" dirty="0"/>
              <a:t> </a:t>
            </a:r>
            <a:r>
              <a:rPr lang="en-GB" dirty="0" err="1"/>
              <a:t>yn</a:t>
            </a:r>
            <a:r>
              <a:rPr lang="en-GB" dirty="0"/>
              <a:t> </a:t>
            </a:r>
            <a:r>
              <a:rPr lang="en-GB" dirty="0" err="1"/>
              <a:t>etholiadau</a:t>
            </a:r>
            <a:r>
              <a:rPr lang="en-GB" dirty="0"/>
              <a:t> </a:t>
            </a:r>
            <a:r>
              <a:rPr lang="en-GB" dirty="0" err="1"/>
              <a:t>lleol</a:t>
            </a:r>
            <a:r>
              <a:rPr lang="en-GB" dirty="0"/>
              <a:t> ac </a:t>
            </a:r>
            <a:r>
              <a:rPr lang="en-GB" dirty="0" err="1"/>
              <a:t>etholidau</a:t>
            </a:r>
            <a:r>
              <a:rPr lang="en-GB" dirty="0"/>
              <a:t> </a:t>
            </a:r>
            <a:r>
              <a:rPr lang="en-GB" dirty="0" err="1"/>
              <a:t>senedd</a:t>
            </a:r>
            <a:r>
              <a:rPr lang="en-GB" dirty="0"/>
              <a:t> </a:t>
            </a:r>
            <a:r>
              <a:rPr lang="en-GB" dirty="0" err="1"/>
              <a:t>cymru</a:t>
            </a:r>
            <a:r>
              <a:rPr lang="en-GB" dirty="0"/>
              <a:t>. </a:t>
            </a:r>
            <a:r>
              <a:rPr lang="en-GB" dirty="0" err="1"/>
              <a:t>Os</a:t>
            </a:r>
            <a:r>
              <a:rPr lang="en-GB" dirty="0"/>
              <a:t> </a:t>
            </a:r>
            <a:r>
              <a:rPr lang="en-GB" dirty="0" err="1"/>
              <a:t>ydych</a:t>
            </a:r>
            <a:r>
              <a:rPr lang="en-GB" dirty="0"/>
              <a:t> </a:t>
            </a:r>
            <a:r>
              <a:rPr lang="en-GB" dirty="0" err="1"/>
              <a:t>yn</a:t>
            </a:r>
            <a:r>
              <a:rPr lang="en-GB" dirty="0"/>
              <a:t> </a:t>
            </a:r>
            <a:r>
              <a:rPr lang="en-GB" dirty="0" err="1"/>
              <a:t>ddeunaw</a:t>
            </a:r>
            <a:r>
              <a:rPr lang="en-GB" dirty="0"/>
              <a:t> </a:t>
            </a:r>
            <a:r>
              <a:rPr lang="en-GB" dirty="0" err="1"/>
              <a:t>neu’n</a:t>
            </a:r>
            <a:r>
              <a:rPr lang="en-GB" dirty="0"/>
              <a:t> </a:t>
            </a:r>
            <a:r>
              <a:rPr lang="en-GB" dirty="0" err="1"/>
              <a:t>hyn</a:t>
            </a:r>
            <a:r>
              <a:rPr lang="en-GB" dirty="0"/>
              <a:t> </a:t>
            </a:r>
            <a:r>
              <a:rPr lang="en-GB" dirty="0" err="1"/>
              <a:t>gallwch</a:t>
            </a:r>
            <a:r>
              <a:rPr lang="en-GB" dirty="0"/>
              <a:t> </a:t>
            </a:r>
            <a:r>
              <a:rPr lang="en-GB" dirty="0" err="1"/>
              <a:t>pleidleisio</a:t>
            </a:r>
            <a:r>
              <a:rPr lang="en-GB" dirty="0"/>
              <a:t> </a:t>
            </a:r>
            <a:r>
              <a:rPr lang="en-GB" dirty="0" err="1"/>
              <a:t>mewn</a:t>
            </a:r>
            <a:r>
              <a:rPr lang="en-GB" dirty="0"/>
              <a:t> </a:t>
            </a:r>
            <a:r>
              <a:rPr lang="en-GB" dirty="0" err="1"/>
              <a:t>unrhyw</a:t>
            </a:r>
            <a:r>
              <a:rPr lang="en-GB" dirty="0"/>
              <a:t> </a:t>
            </a:r>
            <a:r>
              <a:rPr lang="en-GB" dirty="0" err="1"/>
              <a:t>etholiad</a:t>
            </a:r>
            <a:r>
              <a:rPr lang="en-GB"/>
              <a:t>. </a:t>
            </a:r>
            <a:endParaRPr lang="en-GB" dirty="0"/>
          </a:p>
        </p:txBody>
      </p:sp>
      <p:sp>
        <p:nvSpPr>
          <p:cNvPr id="4" name="Slide Number Placeholder 3"/>
          <p:cNvSpPr>
            <a:spLocks noGrp="1"/>
          </p:cNvSpPr>
          <p:nvPr>
            <p:ph type="sldNum" sz="quarter" idx="10"/>
          </p:nvPr>
        </p:nvSpPr>
        <p:spPr/>
        <p:txBody>
          <a:bodyPr/>
          <a:lstStyle/>
          <a:p>
            <a:fld id="{090C6ED5-1CEE-422B-A0ED-9BEB07EA77EF}" type="slidenum">
              <a:rPr lang="en-GB" smtClean="0"/>
              <a:t>5</a:t>
            </a:fld>
            <a:endParaRPr lang="en-GB"/>
          </a:p>
        </p:txBody>
      </p:sp>
    </p:spTree>
    <p:extLst>
      <p:ext uri="{BB962C8B-B14F-4D97-AF65-F5344CB8AC3E}">
        <p14:creationId xmlns:p14="http://schemas.microsoft.com/office/powerpoint/2010/main" val="2952590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Sut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mae</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cofrestru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ofn</a:t>
            </a:r>
            <a:r>
              <a:rPr lang="en-GB" sz="1200" dirty="0">
                <a:effectLst/>
                <a:latin typeface="Calibri" panose="020F0502020204030204" pitchFamily="34" charset="0"/>
                <a:ea typeface="Calibri" panose="020F0502020204030204" pitchFamily="34" charset="0"/>
                <a:cs typeface="Times New Roman" panose="02020603050405020304" pitchFamily="18" charset="0"/>
              </a:rPr>
              <a:t> I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gwahoddiad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gael</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urru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atoch</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drwy’r</a:t>
            </a:r>
            <a:r>
              <a:rPr lang="en-GB" sz="1200" dirty="0">
                <a:effectLst/>
                <a:latin typeface="Calibri" panose="020F0502020204030204" pitchFamily="34" charset="0"/>
                <a:ea typeface="Calibri" panose="020F0502020204030204" pitchFamily="34" charset="0"/>
                <a:cs typeface="Times New Roman" panose="02020603050405020304" pitchFamily="18" charset="0"/>
              </a:rPr>
              <a:t> post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lle</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llenwi’r</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ffurflen</a:t>
            </a:r>
            <a:r>
              <a:rPr lang="en-GB" sz="1200" dirty="0">
                <a:effectLst/>
                <a:latin typeface="Calibri" panose="020F0502020204030204" pitchFamily="34" charset="0"/>
                <a:ea typeface="Calibri" panose="020F0502020204030204" pitchFamily="34" charset="0"/>
                <a:cs typeface="Times New Roman" panose="02020603050405020304" pitchFamily="18" charset="0"/>
              </a:rPr>
              <a:t> ac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dychwelyd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I’r</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awdurdod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lleol</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ffonio</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swyffa</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cofrestru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etholiadol</a:t>
            </a:r>
            <a:r>
              <a:rPr lang="en-GB" sz="1200" dirty="0">
                <a:effectLst/>
                <a:latin typeface="Calibri" panose="020F0502020204030204" pitchFamily="34" charset="0"/>
                <a:ea typeface="Calibri" panose="020F0502020204030204" pitchFamily="34" charset="0"/>
                <a:cs typeface="Times New Roman" panose="02020603050405020304" pitchFamily="18" charset="0"/>
              </a:rPr>
              <a:t> bro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morgawg</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sero</a:t>
            </a:r>
            <a:r>
              <a:rPr lang="en-GB" sz="1200" dirty="0">
                <a:effectLst/>
                <a:latin typeface="Calibri" panose="020F0502020204030204" pitchFamily="34" charset="0"/>
                <a:ea typeface="Calibri" panose="020F0502020204030204" pitchFamily="34" charset="0"/>
                <a:cs typeface="Times New Roman" panose="02020603050405020304" pitchFamily="18" charset="0"/>
              </a:rPr>
              <a:t> un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pedwar</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pedwar</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chwech</a:t>
            </a:r>
            <a:r>
              <a:rPr lang="en-GB" sz="1200" dirty="0">
                <a:effectLst/>
                <a:latin typeface="Calibri" panose="020F0502020204030204" pitchFamily="34" charset="0"/>
                <a:ea typeface="Calibri" panose="020F0502020204030204" pitchFamily="34" charset="0"/>
                <a:cs typeface="Times New Roman" panose="02020603050405020304" pitchFamily="18" charset="0"/>
              </a:rPr>
              <a:t> saith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dau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naw</a:t>
            </a:r>
            <a:r>
              <a:rPr lang="en-GB" sz="1200" dirty="0">
                <a:effectLst/>
                <a:latin typeface="Calibri" panose="020F0502020204030204" pitchFamily="34" charset="0"/>
                <a:ea typeface="Calibri" panose="020F0502020204030204" pitchFamily="34" charset="0"/>
                <a:cs typeface="Times New Roman" panose="02020603050405020304" pitchFamily="18" charset="0"/>
              </a:rPr>
              <a:t> pump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pump</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dau</a:t>
            </a:r>
            <a:r>
              <a:rPr lang="en-GB" sz="1200" dirty="0">
                <a:effectLst/>
                <a:latin typeface="Calibri" panose="020F0502020204030204" pitchFamily="34" charset="0"/>
                <a:ea typeface="Calibri" panose="020F0502020204030204" pitchFamily="34" charset="0"/>
                <a:cs typeface="Times New Roman" panose="02020603050405020304" pitchFamily="18" charset="0"/>
              </a:rPr>
              <a:t>* I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dros</a:t>
            </a:r>
            <a:r>
              <a:rPr lang="en-GB" sz="1200" dirty="0">
                <a:effectLst/>
                <a:latin typeface="Calibri" panose="020F0502020204030204" pitchFamily="34" charset="0"/>
                <a:ea typeface="Calibri" panose="020F0502020204030204" pitchFamily="34" charset="0"/>
                <a:cs typeface="Times New Roman" panose="02020603050405020304" pitchFamily="18" charset="0"/>
              </a:rPr>
              <a:t> y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ffon</a:t>
            </a:r>
            <a:r>
              <a:rPr lang="en-GB" sz="1200" dirty="0">
                <a:effectLst/>
                <a:latin typeface="Calibri" panose="020F0502020204030204" pitchFamily="34" charset="0"/>
                <a:ea typeface="Calibri" panose="020F0502020204030204" pitchFamily="34" charset="0"/>
                <a:cs typeface="Times New Roman" panose="02020603050405020304" pitchFamily="18" charset="0"/>
              </a:rPr>
              <a:t> neu I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ofyn</a:t>
            </a:r>
            <a:r>
              <a:rPr lang="en-GB" sz="1200" dirty="0">
                <a:effectLst/>
                <a:latin typeface="Calibri" panose="020F0502020204030204" pitchFamily="34" charset="0"/>
                <a:ea typeface="Calibri" panose="020F0502020204030204" pitchFamily="34" charset="0"/>
                <a:cs typeface="Times New Roman" panose="02020603050405020304" pitchFamily="18" charset="0"/>
              </a:rPr>
              <a:t> am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ffurflen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gwahoddiad</a:t>
            </a:r>
            <a:r>
              <a:rPr lang="en-GB" sz="1200" dirty="0">
                <a:effectLst/>
                <a:latin typeface="Calibri" panose="020F0502020204030204" pitchFamily="34" charset="0"/>
                <a:ea typeface="Calibri" panose="020F0502020204030204" pitchFamily="34" charset="0"/>
                <a:cs typeface="Times New Roman" panose="02020603050405020304" pitchFamily="18" charset="0"/>
              </a:rPr>
              <a:t> I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cael</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urru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atoch</a:t>
            </a:r>
            <a:r>
              <a:rPr lang="en-GB" sz="1200" dirty="0">
                <a:effectLst/>
                <a:latin typeface="Calibri" panose="020F0502020204030204" pitchFamily="34" charset="0"/>
                <a:ea typeface="Calibri" panose="020F0502020204030204" pitchFamily="34" charset="0"/>
                <a:cs typeface="Times New Roman" panose="02020603050405020304" pitchFamily="18" charset="0"/>
              </a:rPr>
              <a:t> chi ac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aelodau</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eraill</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200" dirty="0">
                <a:effectLst/>
                <a:latin typeface="Calibri" panose="020F0502020204030204" pitchFamily="34" charset="0"/>
                <a:ea typeface="Calibri" panose="020F0502020204030204" pitchFamily="34" charset="0"/>
                <a:cs typeface="Times New Roman" panose="02020603050405020304" pitchFamily="18" charset="0"/>
              </a:rPr>
              <a:t> y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cartref</a:t>
            </a:r>
            <a:r>
              <a:rPr lang="en-GB" sz="1200" dirty="0">
                <a:effectLst/>
                <a:latin typeface="Calibri" panose="020F0502020204030204" pitchFamily="34" charset="0"/>
                <a:ea typeface="Calibri" panose="020F0502020204030204" pitchFamily="34" charset="0"/>
                <a:cs typeface="Times New Roman" panose="02020603050405020304" pitchFamily="18" charset="0"/>
              </a:rPr>
              <a:t>. I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ofyn</a:t>
            </a:r>
            <a:r>
              <a:rPr lang="en-GB" sz="1200" dirty="0">
                <a:effectLst/>
                <a:latin typeface="Calibri" panose="020F0502020204030204" pitchFamily="34" charset="0"/>
                <a:ea typeface="Calibri" panose="020F0502020204030204" pitchFamily="34" charset="0"/>
                <a:cs typeface="Times New Roman" panose="02020603050405020304" pitchFamily="18" charset="0"/>
              </a:rPr>
              <a:t> am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ffurflen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gawlch</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anfon</a:t>
            </a:r>
            <a:r>
              <a:rPr lang="en-GB" sz="1200" dirty="0">
                <a:effectLst/>
                <a:latin typeface="Calibri" panose="020F0502020204030204" pitchFamily="34" charset="0"/>
                <a:ea typeface="Calibri" panose="020F0502020204030204" pitchFamily="34" charset="0"/>
                <a:cs typeface="Times New Roman" panose="02020603050405020304" pitchFamily="18" charset="0"/>
              </a:rPr>
              <a:t> e-</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bost</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atocn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electoralregistration</a:t>
            </a:r>
            <a:r>
              <a:rPr lang="en-GB" sz="1200" dirty="0">
                <a:effectLst/>
                <a:latin typeface="Calibri" panose="020F0502020204030204" pitchFamily="34" charset="0"/>
                <a:ea typeface="Calibri" panose="020F0502020204030204" pitchFamily="34" charset="0"/>
                <a:cs typeface="Times New Roman" panose="02020603050405020304" pitchFamily="18" charset="0"/>
              </a:rPr>
              <a:t> un gair @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valeofglamorgan</a:t>
            </a:r>
            <a:r>
              <a:rPr lang="en-GB" sz="1200" dirty="0">
                <a:effectLst/>
                <a:latin typeface="Calibri" panose="020F0502020204030204" pitchFamily="34" charset="0"/>
                <a:ea typeface="Calibri" panose="020F0502020204030204" pitchFamily="34" charset="0"/>
                <a:cs typeface="Times New Roman" panose="02020603050405020304" pitchFamily="18" charset="0"/>
              </a:rPr>
              <a:t> un gair .gov.uk*</a:t>
            </a:r>
          </a:p>
          <a:p>
            <a:endParaRPr lang="en-GB" b="0" dirty="0"/>
          </a:p>
        </p:txBody>
      </p:sp>
      <p:sp>
        <p:nvSpPr>
          <p:cNvPr id="4" name="Slide Number Placeholder 3"/>
          <p:cNvSpPr>
            <a:spLocks noGrp="1"/>
          </p:cNvSpPr>
          <p:nvPr>
            <p:ph type="sldNum" sz="quarter" idx="10"/>
          </p:nvPr>
        </p:nvSpPr>
        <p:spPr/>
        <p:txBody>
          <a:bodyPr/>
          <a:lstStyle/>
          <a:p>
            <a:fld id="{090C6ED5-1CEE-422B-A0ED-9BEB07EA77EF}" type="slidenum">
              <a:rPr lang="en-GB" smtClean="0"/>
              <a:t>6</a:t>
            </a:fld>
            <a:endParaRPr lang="en-GB"/>
          </a:p>
        </p:txBody>
      </p:sp>
    </p:spTree>
    <p:extLst>
      <p:ext uri="{BB962C8B-B14F-4D97-AF65-F5344CB8AC3E}">
        <p14:creationId xmlns:p14="http://schemas.microsoft.com/office/powerpoint/2010/main" val="38823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Neu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cais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lein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dyma’r</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ffordd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gyflymaf</a:t>
            </a:r>
            <a:r>
              <a:rPr lang="en-GB" sz="1200" dirty="0">
                <a:effectLst/>
                <a:latin typeface="Calibri" panose="020F0502020204030204" pitchFamily="34" charset="0"/>
                <a:ea typeface="Calibri" panose="020F0502020204030204" pitchFamily="34" charset="0"/>
                <a:cs typeface="Times New Roman" panose="02020603050405020304" pitchFamily="18" charset="0"/>
              </a:rPr>
              <a:t> a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mwyaf</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effeithiol</a:t>
            </a:r>
            <a:r>
              <a:rPr lang="en-GB" sz="1200" dirty="0">
                <a:effectLst/>
                <a:latin typeface="Calibri" panose="020F0502020204030204" pitchFamily="34" charset="0"/>
                <a:ea typeface="Calibri" panose="020F0502020204030204" pitchFamily="34" charset="0"/>
                <a:cs typeface="Times New Roman" panose="02020603050405020304" pitchFamily="18" charset="0"/>
              </a:rPr>
              <a:t> o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200" dirty="0">
                <a:effectLst/>
                <a:latin typeface="Calibri" panose="020F0502020204030204" pitchFamily="34" charset="0"/>
                <a:ea typeface="Calibri" panose="020F0502020204030204" pitchFamily="34" charset="0"/>
                <a:cs typeface="Times New Roman" panose="02020603050405020304" pitchFamily="18" charset="0"/>
              </a:rPr>
              <a:t> ac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mae’n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cymryd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llai</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na</a:t>
            </a:r>
            <a:r>
              <a:rPr lang="en-GB" sz="1200" dirty="0">
                <a:effectLst/>
                <a:latin typeface="Calibri" panose="020F0502020204030204" pitchFamily="34" charset="0"/>
                <a:ea typeface="Calibri" panose="020F0502020204030204" pitchFamily="34" charset="0"/>
                <a:cs typeface="Times New Roman" panose="02020603050405020304" pitchFamily="18" charset="0"/>
              </a:rPr>
              <a:t> pump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muned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Ewch</a:t>
            </a:r>
            <a:r>
              <a:rPr lang="en-GB" sz="1200" dirty="0">
                <a:effectLst/>
                <a:latin typeface="Calibri" panose="020F0502020204030204" pitchFamily="34" charset="0"/>
                <a:ea typeface="Calibri" panose="020F0502020204030204" pitchFamily="34" charset="0"/>
                <a:cs typeface="Times New Roman" panose="02020603050405020304" pitchFamily="18" charset="0"/>
              </a:rPr>
              <a:t> I *www.gov.uk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blaen</a:t>
            </a:r>
            <a:r>
              <a:rPr lang="en-GB" sz="1200" dirty="0">
                <a:effectLst/>
                <a:latin typeface="Calibri" panose="020F0502020204030204" pitchFamily="34" charset="0"/>
                <a:ea typeface="Calibri" panose="020F0502020204030204" pitchFamily="34" charset="0"/>
                <a:cs typeface="Times New Roman" panose="02020603050405020304" pitchFamily="18" charset="0"/>
              </a:rPr>
              <a:t> slice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registertovote</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fel</a:t>
            </a:r>
            <a:r>
              <a:rPr lang="en-GB" sz="1200" dirty="0">
                <a:effectLst/>
                <a:latin typeface="Calibri" panose="020F0502020204030204" pitchFamily="34" charset="0"/>
                <a:ea typeface="Calibri" panose="020F0502020204030204" pitchFamily="34" charset="0"/>
                <a:cs typeface="Times New Roman" panose="02020603050405020304" pitchFamily="18" charset="0"/>
              </a:rPr>
              <a:t> un gair*</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7</a:t>
            </a:fld>
            <a:endParaRPr lang="en-GB"/>
          </a:p>
        </p:txBody>
      </p:sp>
    </p:spTree>
    <p:extLst>
      <p:ext uri="{BB962C8B-B14F-4D97-AF65-F5344CB8AC3E}">
        <p14:creationId xmlns:p14="http://schemas.microsoft.com/office/powerpoint/2010/main" val="1247151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Hafan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Yma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sylfeinol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pleidleisio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gwahanol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ffurff</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wneud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hynnu</a:t>
            </a:r>
            <a:r>
              <a:rPr lang="en-GB" sz="1800" dirty="0">
                <a:effectLst/>
                <a:latin typeface="Calibri" panose="020F0502020204030204" pitchFamily="34" charset="0"/>
                <a:ea typeface="Calibri" panose="020F0502020204030204" pitchFamily="34" charset="0"/>
                <a:cs typeface="Times New Roman" panose="02020603050405020304" pitchFamily="18" charset="0"/>
              </a:rPr>
              <a:t> 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engraifft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dewis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gymraeg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mwy</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am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agored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gwirio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gymws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neu’n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peidio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bwsig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cofio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yswiriant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gwladol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wrth</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ddechrau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anfonyr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atoch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automatig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droi’n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chwech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chwech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mlwydd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eto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gofrestru</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ddarparu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yswiriant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gwladol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undeg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chwech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neu’n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hun</a:t>
            </a:r>
            <a:r>
              <a:rPr lang="en-GB" sz="1800" dirty="0">
                <a:effectLst/>
                <a:latin typeface="Calibri" panose="020F0502020204030204" pitchFamily="34" charset="0"/>
                <a:ea typeface="Calibri" panose="020F0502020204030204" pitchFamily="34" charset="0"/>
                <a:cs typeface="Times New Roman" panose="02020603050405020304" pitchFamily="18" charset="0"/>
              </a:rPr>
              <a:t> ac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gwybod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eich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rhif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yswiriant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gwladol</a:t>
            </a:r>
            <a:r>
              <a:rPr lang="en-GB" sz="1800" dirty="0">
                <a:effectLst/>
                <a:latin typeface="Calibri" panose="020F0502020204030204" pitchFamily="34" charset="0"/>
                <a:ea typeface="Calibri" panose="020F0502020204030204" pitchFamily="34" charset="0"/>
                <a:cs typeface="Times New Roman" panose="02020603050405020304" pitchFamily="18" charset="0"/>
              </a:rPr>
              <a:t> neu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wedi’n</a:t>
            </a:r>
            <a:r>
              <a:rPr lang="en-GB" sz="1800" dirty="0">
                <a:effectLst/>
                <a:latin typeface="Calibri" panose="020F0502020204030204" pitchFamily="34" charset="0"/>
                <a:ea typeface="Calibri" panose="020F0502020204030204" pitchFamily="34" charset="0"/>
                <a:cs typeface="Times New Roman" panose="02020603050405020304" pitchFamily="18" charset="0"/>
              </a:rPr>
              <a:t> golli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bydd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angen</a:t>
            </a:r>
            <a:r>
              <a:rPr lang="en-GB" sz="1800" dirty="0">
                <a:effectLst/>
                <a:latin typeface="Calibri" panose="020F0502020204030204" pitchFamily="34" charset="0"/>
                <a:ea typeface="Calibri" panose="020F0502020204030204" pitchFamily="34" charset="0"/>
                <a:cs typeface="Times New Roman" panose="02020603050405020304" pitchFamily="18" charset="0"/>
              </a:rPr>
              <a:t> I chi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gysyllty</a:t>
            </a:r>
            <a:r>
              <a:rPr lang="en-GB" sz="1800" dirty="0">
                <a:effectLst/>
                <a:latin typeface="Calibri" panose="020F0502020204030204" pitchFamily="34" charset="0"/>
                <a:ea typeface="Calibri" panose="020F0502020204030204" pitchFamily="34" charset="0"/>
                <a:cs typeface="Times New Roman" panose="02020603050405020304" pitchFamily="18" charset="0"/>
              </a:rPr>
              <a:t> a HMRC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sero</a:t>
            </a:r>
            <a:r>
              <a:rPr lang="en-GB" sz="1800" dirty="0">
                <a:effectLst/>
                <a:latin typeface="Calibri" panose="020F0502020204030204" pitchFamily="34" charset="0"/>
                <a:ea typeface="Calibri" panose="020F0502020204030204" pitchFamily="34" charset="0"/>
                <a:cs typeface="Times New Roman" panose="02020603050405020304" pitchFamily="18" charset="0"/>
              </a:rPr>
              <a:t> tri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sero</a:t>
            </a:r>
            <a:r>
              <a:rPr lang="en-GB" sz="1800" dirty="0">
                <a:effectLst/>
                <a:latin typeface="Calibri" panose="020F0502020204030204" pitchFamily="34" charset="0"/>
                <a:ea typeface="Calibri" panose="020F0502020204030204" pitchFamily="34" charset="0"/>
                <a:cs typeface="Times New Roman" panose="02020603050405020304" pitchFamily="18" charset="0"/>
              </a:rPr>
              <a:t> tri pump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Unwaith</a:t>
            </a:r>
            <a:r>
              <a:rPr lang="en-GB" sz="1800" dirty="0">
                <a:effectLst/>
                <a:latin typeface="Calibri" panose="020F0502020204030204" pitchFamily="34" charset="0"/>
                <a:ea typeface="Calibri" panose="020F0502020204030204" pitchFamily="34" charset="0"/>
                <a:cs typeface="Times New Roman" panose="02020603050405020304" pitchFamily="18" charset="0"/>
              </a:rPr>
              <a:t> bod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wybodaeth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hon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wrth</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gennych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cliciwch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cychwyn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nawr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8</a:t>
            </a:fld>
            <a:endParaRPr lang="en-GB"/>
          </a:p>
        </p:txBody>
      </p:sp>
    </p:spTree>
    <p:extLst>
      <p:ext uri="{BB962C8B-B14F-4D97-AF65-F5344CB8AC3E}">
        <p14:creationId xmlns:p14="http://schemas.microsoft.com/office/powerpoint/2010/main" val="129231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Ble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rydych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chi’n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byw</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Cliciwch</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bwlch</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perthnasol</a:t>
            </a:r>
            <a:r>
              <a:rPr lang="en-GB" sz="1800"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pharhau</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090C6ED5-1CEE-422B-A0ED-9BEB07EA77EF}" type="slidenum">
              <a:rPr lang="en-GB" smtClean="0"/>
              <a:t>9</a:t>
            </a:fld>
            <a:endParaRPr lang="en-GB"/>
          </a:p>
        </p:txBody>
      </p:sp>
    </p:spTree>
    <p:extLst>
      <p:ext uri="{BB962C8B-B14F-4D97-AF65-F5344CB8AC3E}">
        <p14:creationId xmlns:p14="http://schemas.microsoft.com/office/powerpoint/2010/main" val="133353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808510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585915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60350"/>
            <a:ext cx="2058988" cy="586581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60350"/>
            <a:ext cx="6029325" cy="5865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766812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53086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548450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245219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244136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183569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4452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318569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410F60E-5498-4407-91C5-05984D736019}" type="datetimeFigureOut">
              <a:rPr lang="en-GB" smtClean="0"/>
              <a:t>06/01/2022</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3ADD0E5-BD14-4AFD-865B-51B5BA64EC3E}" type="slidenum">
              <a:rPr lang="en-GB" smtClean="0"/>
              <a:t>‹#›</a:t>
            </a:fld>
            <a:endParaRPr lang="en-GB" dirty="0"/>
          </a:p>
        </p:txBody>
      </p:sp>
    </p:spTree>
    <p:extLst>
      <p:ext uri="{BB962C8B-B14F-4D97-AF65-F5344CB8AC3E}">
        <p14:creationId xmlns:p14="http://schemas.microsoft.com/office/powerpoint/2010/main" val="413568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CCE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260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dirty="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F410F60E-5498-4407-91C5-05984D736019}" type="datetimeFigureOut">
              <a:rPr lang="en-GB" smtClean="0"/>
              <a:t>06/01/2022</a:t>
            </a:fld>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3ADD0E5-BD14-4AFD-865B-51B5BA64EC3E}" type="slidenum">
              <a:rPr lang="en-GB" smtClean="0"/>
              <a:t>‹#›</a:t>
            </a:fld>
            <a:endParaRPr lang="en-GB" dirty="0"/>
          </a:p>
        </p:txBody>
      </p:sp>
      <p:sp>
        <p:nvSpPr>
          <p:cNvPr id="1032" name="Text Box 8"/>
          <p:cNvSpPr txBox="1">
            <a:spLocks noChangeArrowheads="1"/>
          </p:cNvSpPr>
          <p:nvPr/>
        </p:nvSpPr>
        <p:spPr bwMode="auto">
          <a:xfrm>
            <a:off x="2052513" y="539750"/>
            <a:ext cx="6911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3600" b="1" dirty="0" err="1"/>
              <a:t>Cyngor</a:t>
            </a:r>
            <a:r>
              <a:rPr lang="en-GB" sz="3600" b="1" dirty="0"/>
              <a:t> Bro Morgannwg</a:t>
            </a:r>
            <a:endParaRPr lang="en-GB" dirty="0"/>
          </a:p>
        </p:txBody>
      </p:sp>
      <p:pic>
        <p:nvPicPr>
          <p:cNvPr id="9" name="Picture 8"/>
          <p:cNvPicPr/>
          <p:nvPr userDrawn="1"/>
        </p:nvPicPr>
        <p:blipFill>
          <a:blip r:embed="rId13">
            <a:extLst>
              <a:ext uri="{28A0092B-C50C-407E-A947-70E740481C1C}">
                <a14:useLocalDpi xmlns:a14="http://schemas.microsoft.com/office/drawing/2010/main" val="0"/>
              </a:ext>
            </a:extLst>
          </a:blip>
          <a:stretch>
            <a:fillRect/>
          </a:stretch>
        </p:blipFill>
        <p:spPr>
          <a:xfrm>
            <a:off x="6948264" y="6237312"/>
            <a:ext cx="1752600" cy="441960"/>
          </a:xfrm>
          <a:prstGeom prst="rect">
            <a:avLst/>
          </a:prstGeom>
        </p:spPr>
      </p:pic>
      <p:pic>
        <p:nvPicPr>
          <p:cNvPr id="2050"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79512" y="220785"/>
            <a:ext cx="1394145" cy="126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rtl="0" eaLnBrk="1" fontAlgn="base" hangingPunct="1">
        <a:spcBef>
          <a:spcPct val="0"/>
        </a:spcBef>
        <a:spcAft>
          <a:spcPct val="0"/>
        </a:spcAft>
        <a:defRPr sz="4000" b="1">
          <a:solidFill>
            <a:schemeClr val="tx1"/>
          </a:solidFill>
          <a:latin typeface="+mj-lt"/>
          <a:ea typeface="+mj-ea"/>
          <a:cs typeface="+mj-cs"/>
        </a:defRPr>
      </a:lvl1pPr>
      <a:lvl2pPr algn="r" rtl="0" eaLnBrk="1" fontAlgn="base" hangingPunct="1">
        <a:spcBef>
          <a:spcPct val="0"/>
        </a:spcBef>
        <a:spcAft>
          <a:spcPct val="0"/>
        </a:spcAft>
        <a:defRPr sz="4000" b="1">
          <a:solidFill>
            <a:schemeClr val="tx1"/>
          </a:solidFill>
          <a:latin typeface="Arial" charset="0"/>
          <a:cs typeface="Arial" charset="0"/>
        </a:defRPr>
      </a:lvl2pPr>
      <a:lvl3pPr algn="r" rtl="0" eaLnBrk="1" fontAlgn="base" hangingPunct="1">
        <a:spcBef>
          <a:spcPct val="0"/>
        </a:spcBef>
        <a:spcAft>
          <a:spcPct val="0"/>
        </a:spcAft>
        <a:defRPr sz="4000" b="1">
          <a:solidFill>
            <a:schemeClr val="tx1"/>
          </a:solidFill>
          <a:latin typeface="Arial" charset="0"/>
          <a:cs typeface="Arial" charset="0"/>
        </a:defRPr>
      </a:lvl3pPr>
      <a:lvl4pPr algn="r" rtl="0" eaLnBrk="1" fontAlgn="base" hangingPunct="1">
        <a:spcBef>
          <a:spcPct val="0"/>
        </a:spcBef>
        <a:spcAft>
          <a:spcPct val="0"/>
        </a:spcAft>
        <a:defRPr sz="4000" b="1">
          <a:solidFill>
            <a:schemeClr val="tx1"/>
          </a:solidFill>
          <a:latin typeface="Arial" charset="0"/>
          <a:cs typeface="Arial" charset="0"/>
        </a:defRPr>
      </a:lvl4pPr>
      <a:lvl5pPr algn="r" rtl="0" eaLnBrk="1" fontAlgn="base" hangingPunct="1">
        <a:spcBef>
          <a:spcPct val="0"/>
        </a:spcBef>
        <a:spcAft>
          <a:spcPct val="0"/>
        </a:spcAft>
        <a:defRPr sz="4000" b="1">
          <a:solidFill>
            <a:schemeClr val="tx1"/>
          </a:solidFill>
          <a:latin typeface="Arial" charset="0"/>
          <a:cs typeface="Arial" charset="0"/>
        </a:defRPr>
      </a:lvl5pPr>
      <a:lvl6pPr marL="457200" algn="r" rtl="0" eaLnBrk="1" fontAlgn="base" hangingPunct="1">
        <a:spcBef>
          <a:spcPct val="0"/>
        </a:spcBef>
        <a:spcAft>
          <a:spcPct val="0"/>
        </a:spcAft>
        <a:defRPr sz="4000" b="1">
          <a:solidFill>
            <a:schemeClr val="tx1"/>
          </a:solidFill>
          <a:latin typeface="Arial" charset="0"/>
          <a:cs typeface="Arial" charset="0"/>
        </a:defRPr>
      </a:lvl6pPr>
      <a:lvl7pPr marL="914400" algn="r" rtl="0" eaLnBrk="1" fontAlgn="base" hangingPunct="1">
        <a:spcBef>
          <a:spcPct val="0"/>
        </a:spcBef>
        <a:spcAft>
          <a:spcPct val="0"/>
        </a:spcAft>
        <a:defRPr sz="4000" b="1">
          <a:solidFill>
            <a:schemeClr val="tx1"/>
          </a:solidFill>
          <a:latin typeface="Arial" charset="0"/>
          <a:cs typeface="Arial" charset="0"/>
        </a:defRPr>
      </a:lvl7pPr>
      <a:lvl8pPr marL="1371600" algn="r" rtl="0" eaLnBrk="1" fontAlgn="base" hangingPunct="1">
        <a:spcBef>
          <a:spcPct val="0"/>
        </a:spcBef>
        <a:spcAft>
          <a:spcPct val="0"/>
        </a:spcAft>
        <a:defRPr sz="4000" b="1">
          <a:solidFill>
            <a:schemeClr val="tx1"/>
          </a:solidFill>
          <a:latin typeface="Arial" charset="0"/>
          <a:cs typeface="Arial" charset="0"/>
        </a:defRPr>
      </a:lvl8pPr>
      <a:lvl9pPr marL="1828800" algn="r" rtl="0" eaLnBrk="1" fontAlgn="base" hangingPunct="1">
        <a:spcBef>
          <a:spcPct val="0"/>
        </a:spcBef>
        <a:spcAft>
          <a:spcPct val="0"/>
        </a:spcAft>
        <a:defRPr sz="4000" b="1">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jsavory@valeofglamorgan.gov.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32.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8840"/>
            <a:ext cx="7772400" cy="2952328"/>
          </a:xfrm>
        </p:spPr>
        <p:txBody>
          <a:bodyPr>
            <a:normAutofit fontScale="90000"/>
          </a:bodyPr>
          <a:lstStyle/>
          <a:p>
            <a:pPr algn="ctr"/>
            <a:br>
              <a:rPr lang="cy-GB" dirty="0"/>
            </a:br>
            <a:br>
              <a:rPr lang="cy-GB" dirty="0"/>
            </a:br>
            <a:r>
              <a:rPr lang="cy-GB" dirty="0"/>
              <a:t>Y </a:t>
            </a:r>
            <a:br>
              <a:rPr lang="cy-GB" dirty="0"/>
            </a:br>
            <a:r>
              <a:rPr lang="cy-GB" dirty="0"/>
              <a:t>GOFRESTR </a:t>
            </a:r>
            <a:br>
              <a:rPr lang="cy-GB" dirty="0"/>
            </a:br>
            <a:r>
              <a:rPr lang="cy-GB" dirty="0"/>
              <a:t>ETHOLIADOL</a:t>
            </a:r>
            <a:br>
              <a:rPr lang="en-GB" dirty="0"/>
            </a:br>
            <a:br>
              <a:rPr lang="en-GB" sz="9600" dirty="0"/>
            </a:br>
            <a:endParaRPr lang="en-GB" sz="3600" dirty="0"/>
          </a:p>
        </p:txBody>
      </p:sp>
      <p:sp>
        <p:nvSpPr>
          <p:cNvPr id="3" name="Subtitle 2"/>
          <p:cNvSpPr>
            <a:spLocks noGrp="1"/>
          </p:cNvSpPr>
          <p:nvPr>
            <p:ph type="subTitle" idx="1"/>
          </p:nvPr>
        </p:nvSpPr>
        <p:spPr>
          <a:xfrm>
            <a:off x="251520" y="4941168"/>
            <a:ext cx="8206680" cy="1368152"/>
          </a:xfrm>
        </p:spPr>
        <p:txBody>
          <a:bodyPr>
            <a:normAutofit fontScale="92500" lnSpcReduction="20000"/>
          </a:bodyPr>
          <a:lstStyle/>
          <a:p>
            <a:pPr algn="l"/>
            <a:r>
              <a:rPr lang="en-GB" sz="1800" b="1" dirty="0">
                <a:solidFill>
                  <a:schemeClr val="tx1"/>
                </a:solidFill>
                <a:effectLst>
                  <a:outerShdw blurRad="38100" dist="38100" dir="2700000" algn="tl">
                    <a:srgbClr val="000000">
                      <a:alpha val="43137"/>
                    </a:srgbClr>
                  </a:outerShdw>
                </a:effectLst>
              </a:rPr>
              <a:t>Linda Savory </a:t>
            </a:r>
          </a:p>
          <a:p>
            <a:pPr algn="l"/>
            <a:r>
              <a:rPr lang="cy-GB" sz="1800" b="1" dirty="0"/>
              <a:t>Swyddog Ymwybyddiaeth Gyhoeddus Cofrestru </a:t>
            </a:r>
          </a:p>
          <a:p>
            <a:pPr algn="l"/>
            <a:r>
              <a:rPr lang="cy-GB" sz="1800" b="1" dirty="0"/>
              <a:t>Etholiadol Cyngor Bro Morgannwg</a:t>
            </a:r>
            <a:endParaRPr lang="en-GB" sz="1800" b="1" dirty="0"/>
          </a:p>
          <a:p>
            <a:pPr algn="l"/>
            <a:endParaRPr lang="en-GB" sz="1800" b="1" dirty="0">
              <a:solidFill>
                <a:schemeClr val="tx1"/>
              </a:solidFill>
              <a:effectLst>
                <a:outerShdw blurRad="38100" dist="38100" dir="2700000" algn="tl">
                  <a:srgbClr val="000000">
                    <a:alpha val="43137"/>
                  </a:srgbClr>
                </a:outerShdw>
              </a:effectLst>
            </a:endParaRPr>
          </a:p>
          <a:p>
            <a:pPr algn="l"/>
            <a:r>
              <a:rPr lang="en-GB" sz="1800" b="1" dirty="0">
                <a:effectLst>
                  <a:outerShdw blurRad="38100" dist="38100" dir="2700000" algn="tl">
                    <a:srgbClr val="000000">
                      <a:alpha val="43137"/>
                    </a:srgbClr>
                  </a:outerShdw>
                </a:effectLst>
              </a:rPr>
              <a:t>01446 709305 </a:t>
            </a:r>
            <a:r>
              <a:rPr lang="en-GB" sz="1800" b="1" dirty="0">
                <a:effectLst>
                  <a:outerShdw blurRad="38100" dist="38100" dir="2700000" algn="tl">
                    <a:srgbClr val="000000">
                      <a:alpha val="43137"/>
                    </a:srgbClr>
                  </a:outerShdw>
                </a:effectLst>
                <a:hlinkClick r:id="rId3"/>
              </a:rPr>
              <a:t>ljsavory@valeofglamorgan.gov.uk</a:t>
            </a:r>
            <a:r>
              <a:rPr lang="en-GB" sz="1800" b="1" dirty="0">
                <a:effectLst>
                  <a:outerShdw blurRad="38100" dist="38100" dir="2700000" algn="tl">
                    <a:srgbClr val="000000">
                      <a:alpha val="43137"/>
                    </a:srgbClr>
                  </a:outerShdw>
                </a:effectLst>
              </a:rPr>
              <a:t> </a:t>
            </a:r>
            <a:endParaRPr lang="en-GB" sz="1800" b="1" dirty="0">
              <a:solidFill>
                <a:schemeClr val="tx1"/>
              </a:solidFill>
              <a:effectLst>
                <a:outerShdw blurRad="38100" dist="38100" dir="2700000" algn="tl">
                  <a:srgbClr val="000000">
                    <a:alpha val="43137"/>
                  </a:srgbClr>
                </a:outerShdw>
              </a:effectLst>
            </a:endParaRPr>
          </a:p>
        </p:txBody>
      </p:sp>
      <p:pic>
        <p:nvPicPr>
          <p:cNvPr id="6" name="Picture 5" descr="H:\Infographics\164 Voting Ic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908720"/>
            <a:ext cx="1661380" cy="1945870"/>
          </a:xfrm>
          <a:prstGeom prst="rect">
            <a:avLst/>
          </a:prstGeom>
          <a:no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567857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FB9CB8-E8C9-4CA9-A141-DB22459F52F2}"/>
              </a:ext>
            </a:extLst>
          </p:cNvPr>
          <p:cNvPicPr>
            <a:picLocks noGrp="1" noChangeAspect="1"/>
          </p:cNvPicPr>
          <p:nvPr>
            <p:ph idx="1"/>
          </p:nvPr>
        </p:nvPicPr>
        <p:blipFill>
          <a:blip r:embed="rId5"/>
          <a:stretch>
            <a:fillRect/>
          </a:stretch>
        </p:blipFill>
        <p:spPr>
          <a:xfrm>
            <a:off x="2189597" y="1438774"/>
            <a:ext cx="4787031" cy="4476885"/>
          </a:xfrm>
          <a:prstGeom prst="rect">
            <a:avLst/>
          </a:prstGeom>
        </p:spPr>
      </p:pic>
      <p:pic>
        <p:nvPicPr>
          <p:cNvPr id="5" name="Recorded Sound">
            <a:hlinkClick r:id="" action="ppaction://media"/>
            <a:extLst>
              <a:ext uri="{FF2B5EF4-FFF2-40B4-BE49-F238E27FC236}">
                <a16:creationId xmlns:a16="http://schemas.microsoft.com/office/drawing/2014/main" id="{0DE22939-A879-49F6-AB65-DA834C1386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692696"/>
            <a:ext cx="487363" cy="487363"/>
          </a:xfrm>
          <a:prstGeom prst="rect">
            <a:avLst/>
          </a:prstGeom>
        </p:spPr>
      </p:pic>
    </p:spTree>
    <p:extLst>
      <p:ext uri="{BB962C8B-B14F-4D97-AF65-F5344CB8AC3E}">
        <p14:creationId xmlns:p14="http://schemas.microsoft.com/office/powerpoint/2010/main" val="152435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89B0939-45DF-40BB-B592-1E0A457A6512}"/>
              </a:ext>
            </a:extLst>
          </p:cNvPr>
          <p:cNvPicPr>
            <a:picLocks noGrp="1" noChangeAspect="1"/>
          </p:cNvPicPr>
          <p:nvPr>
            <p:ph idx="1"/>
          </p:nvPr>
        </p:nvPicPr>
        <p:blipFill>
          <a:blip r:embed="rId5"/>
          <a:stretch>
            <a:fillRect/>
          </a:stretch>
        </p:blipFill>
        <p:spPr>
          <a:xfrm>
            <a:off x="2095395" y="1602978"/>
            <a:ext cx="4953209" cy="4091781"/>
          </a:xfrm>
          <a:prstGeom prst="rect">
            <a:avLst/>
          </a:prstGeom>
        </p:spPr>
      </p:pic>
      <p:pic>
        <p:nvPicPr>
          <p:cNvPr id="5" name="Recorded Sound">
            <a:hlinkClick r:id="" action="ppaction://media"/>
            <a:extLst>
              <a:ext uri="{FF2B5EF4-FFF2-40B4-BE49-F238E27FC236}">
                <a16:creationId xmlns:a16="http://schemas.microsoft.com/office/drawing/2014/main" id="{2C0B28F5-F507-441F-9FC2-D40799A88E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764704"/>
            <a:ext cx="487363" cy="487363"/>
          </a:xfrm>
          <a:prstGeom prst="rect">
            <a:avLst/>
          </a:prstGeom>
        </p:spPr>
      </p:pic>
    </p:spTree>
    <p:extLst>
      <p:ext uri="{BB962C8B-B14F-4D97-AF65-F5344CB8AC3E}">
        <p14:creationId xmlns:p14="http://schemas.microsoft.com/office/powerpoint/2010/main" val="149420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A3A006-DAA5-4CAC-B74F-61174BE07454}"/>
              </a:ext>
            </a:extLst>
          </p:cNvPr>
          <p:cNvPicPr>
            <a:picLocks noGrp="1" noChangeAspect="1"/>
          </p:cNvPicPr>
          <p:nvPr>
            <p:ph idx="1"/>
          </p:nvPr>
        </p:nvPicPr>
        <p:blipFill>
          <a:blip r:embed="rId5"/>
          <a:stretch>
            <a:fillRect/>
          </a:stretch>
        </p:blipFill>
        <p:spPr>
          <a:xfrm>
            <a:off x="2381523" y="1403350"/>
            <a:ext cx="4403179" cy="5246073"/>
          </a:xfrm>
          <a:prstGeom prst="rect">
            <a:avLst/>
          </a:prstGeom>
        </p:spPr>
      </p:pic>
      <p:pic>
        <p:nvPicPr>
          <p:cNvPr id="5" name="Recorded Sound">
            <a:hlinkClick r:id="" action="ppaction://media"/>
            <a:extLst>
              <a:ext uri="{FF2B5EF4-FFF2-40B4-BE49-F238E27FC236}">
                <a16:creationId xmlns:a16="http://schemas.microsoft.com/office/drawing/2014/main" id="{9541A470-6DD7-46C3-93AC-97050B9526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548680"/>
            <a:ext cx="487363" cy="487363"/>
          </a:xfrm>
          <a:prstGeom prst="rect">
            <a:avLst/>
          </a:prstGeom>
        </p:spPr>
      </p:pic>
    </p:spTree>
    <p:extLst>
      <p:ext uri="{BB962C8B-B14F-4D97-AF65-F5344CB8AC3E}">
        <p14:creationId xmlns:p14="http://schemas.microsoft.com/office/powerpoint/2010/main" val="42649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8C684D-570A-4515-8E3E-724C01774C33}"/>
              </a:ext>
            </a:extLst>
          </p:cNvPr>
          <p:cNvPicPr>
            <a:picLocks noGrp="1" noChangeAspect="1"/>
          </p:cNvPicPr>
          <p:nvPr>
            <p:ph idx="1"/>
          </p:nvPr>
        </p:nvPicPr>
        <p:blipFill>
          <a:blip r:embed="rId5"/>
          <a:stretch>
            <a:fillRect/>
          </a:stretch>
        </p:blipFill>
        <p:spPr>
          <a:xfrm>
            <a:off x="2087141" y="1542438"/>
            <a:ext cx="4969718" cy="4155712"/>
          </a:xfrm>
          <a:prstGeom prst="rect">
            <a:avLst/>
          </a:prstGeom>
        </p:spPr>
      </p:pic>
      <p:pic>
        <p:nvPicPr>
          <p:cNvPr id="5" name="Recorded Sound">
            <a:hlinkClick r:id="" action="ppaction://media"/>
            <a:extLst>
              <a:ext uri="{FF2B5EF4-FFF2-40B4-BE49-F238E27FC236}">
                <a16:creationId xmlns:a16="http://schemas.microsoft.com/office/drawing/2014/main" id="{9F80DC7F-EA44-46F1-AA56-9168F39E4BF9}"/>
              </a:ext>
            </a:extLst>
          </p:cNvPr>
          <p:cNvPicPr>
            <a:picLocks noChangeAspect="1"/>
          </p:cNvPicPr>
          <p:nvPr>
            <a:audioFile r:link="rId1"/>
            <p:extLst>
              <p:ext uri="{DAA4B4D4-6D71-4841-9C94-3DE7FCFB9230}">
                <p14:media xmlns:p14="http://schemas.microsoft.com/office/powerpoint/2010/main" r:embed="rId2">
                  <p14:trim end="58991.3378"/>
                </p14:media>
              </p:ext>
            </p:extLst>
          </p:nvPr>
        </p:nvPicPr>
        <p:blipFill>
          <a:blip r:embed="rId6"/>
          <a:stretch>
            <a:fillRect/>
          </a:stretch>
        </p:blipFill>
        <p:spPr>
          <a:xfrm>
            <a:off x="8388424" y="404664"/>
            <a:ext cx="487363" cy="487363"/>
          </a:xfrm>
          <a:prstGeom prst="rect">
            <a:avLst/>
          </a:prstGeom>
        </p:spPr>
      </p:pic>
    </p:spTree>
    <p:extLst>
      <p:ext uri="{BB962C8B-B14F-4D97-AF65-F5344CB8AC3E}">
        <p14:creationId xmlns:p14="http://schemas.microsoft.com/office/powerpoint/2010/main" val="319457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46B057-DD33-4C87-8F90-BEC5CB6D99A2}"/>
              </a:ext>
            </a:extLst>
          </p:cNvPr>
          <p:cNvSpPr/>
          <p:nvPr/>
        </p:nvSpPr>
        <p:spPr>
          <a:xfrm>
            <a:off x="1619672" y="5753329"/>
            <a:ext cx="5278240" cy="923330"/>
          </a:xfrm>
          <a:prstGeom prst="rect">
            <a:avLst/>
          </a:prstGeom>
        </p:spPr>
        <p:txBody>
          <a:bodyPr wrap="square">
            <a:spAutoFit/>
          </a:bodyPr>
          <a:lstStyle/>
          <a:p>
            <a:pPr algn="ctr"/>
            <a:r>
              <a:rPr lang="en-GB" dirty="0"/>
              <a:t>HM Revenue &amp; Customs </a:t>
            </a:r>
          </a:p>
          <a:p>
            <a:pPr algn="ctr"/>
            <a:r>
              <a:rPr lang="en-GB" dirty="0"/>
              <a:t>0300 200 3502</a:t>
            </a:r>
          </a:p>
          <a:p>
            <a:pPr algn="ctr"/>
            <a:r>
              <a:rPr lang="en-GB" dirty="0"/>
              <a:t>www.gov.uk/lost-national-insurance-number</a:t>
            </a:r>
          </a:p>
        </p:txBody>
      </p:sp>
      <p:pic>
        <p:nvPicPr>
          <p:cNvPr id="6" name="Content Placeholder 5">
            <a:extLst>
              <a:ext uri="{FF2B5EF4-FFF2-40B4-BE49-F238E27FC236}">
                <a16:creationId xmlns:a16="http://schemas.microsoft.com/office/drawing/2014/main" id="{31A14170-7568-4618-B22A-EE8D0D36D384}"/>
              </a:ext>
            </a:extLst>
          </p:cNvPr>
          <p:cNvPicPr>
            <a:picLocks noGrp="1" noChangeAspect="1"/>
          </p:cNvPicPr>
          <p:nvPr>
            <p:ph idx="1"/>
          </p:nvPr>
        </p:nvPicPr>
        <p:blipFill>
          <a:blip r:embed="rId5"/>
          <a:stretch>
            <a:fillRect/>
          </a:stretch>
        </p:blipFill>
        <p:spPr>
          <a:xfrm>
            <a:off x="2246088" y="1268760"/>
            <a:ext cx="4342136" cy="4484569"/>
          </a:xfrm>
          <a:prstGeom prst="rect">
            <a:avLst/>
          </a:prstGeom>
        </p:spPr>
      </p:pic>
      <p:pic>
        <p:nvPicPr>
          <p:cNvPr id="5" name="Recorded Sound">
            <a:hlinkClick r:id="" action="ppaction://media"/>
            <a:extLst>
              <a:ext uri="{FF2B5EF4-FFF2-40B4-BE49-F238E27FC236}">
                <a16:creationId xmlns:a16="http://schemas.microsoft.com/office/drawing/2014/main" id="{31667065-2562-47FF-9CD4-CD678FCB8C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620688"/>
            <a:ext cx="487363" cy="487363"/>
          </a:xfrm>
          <a:prstGeom prst="rect">
            <a:avLst/>
          </a:prstGeom>
        </p:spPr>
      </p:pic>
    </p:spTree>
    <p:extLst>
      <p:ext uri="{BB962C8B-B14F-4D97-AF65-F5344CB8AC3E}">
        <p14:creationId xmlns:p14="http://schemas.microsoft.com/office/powerpoint/2010/main" val="38728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CC3829C-AEEA-4F80-8208-F444E7997905}"/>
              </a:ext>
            </a:extLst>
          </p:cNvPr>
          <p:cNvPicPr>
            <a:picLocks noGrp="1" noChangeAspect="1"/>
          </p:cNvPicPr>
          <p:nvPr>
            <p:ph idx="1"/>
          </p:nvPr>
        </p:nvPicPr>
        <p:blipFill>
          <a:blip r:embed="rId5"/>
          <a:stretch>
            <a:fillRect/>
          </a:stretch>
        </p:blipFill>
        <p:spPr>
          <a:xfrm>
            <a:off x="1979712" y="1556792"/>
            <a:ext cx="5545782" cy="4589613"/>
          </a:xfrm>
          <a:prstGeom prst="rect">
            <a:avLst/>
          </a:prstGeom>
        </p:spPr>
      </p:pic>
      <p:pic>
        <p:nvPicPr>
          <p:cNvPr id="5" name="Recorded Sound">
            <a:hlinkClick r:id="" action="ppaction://media"/>
            <a:extLst>
              <a:ext uri="{FF2B5EF4-FFF2-40B4-BE49-F238E27FC236}">
                <a16:creationId xmlns:a16="http://schemas.microsoft.com/office/drawing/2014/main" id="{D209E00B-AA21-48CF-B54B-0E8A27AB3A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620688"/>
            <a:ext cx="487363" cy="487363"/>
          </a:xfrm>
          <a:prstGeom prst="rect">
            <a:avLst/>
          </a:prstGeom>
        </p:spPr>
      </p:pic>
    </p:spTree>
    <p:extLst>
      <p:ext uri="{BB962C8B-B14F-4D97-AF65-F5344CB8AC3E}">
        <p14:creationId xmlns:p14="http://schemas.microsoft.com/office/powerpoint/2010/main" val="411355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C2972FA-8A5E-4FB2-A382-62B61A615352}"/>
              </a:ext>
            </a:extLst>
          </p:cNvPr>
          <p:cNvPicPr>
            <a:picLocks noGrp="1" noChangeAspect="1"/>
          </p:cNvPicPr>
          <p:nvPr>
            <p:ph idx="1"/>
          </p:nvPr>
        </p:nvPicPr>
        <p:blipFill>
          <a:blip r:embed="rId3"/>
          <a:stretch>
            <a:fillRect/>
          </a:stretch>
        </p:blipFill>
        <p:spPr>
          <a:xfrm>
            <a:off x="2339752" y="1805384"/>
            <a:ext cx="4881946" cy="4115594"/>
          </a:xfrm>
          <a:prstGeom prst="rect">
            <a:avLst/>
          </a:prstGeom>
        </p:spPr>
      </p:pic>
      <p:sp>
        <p:nvSpPr>
          <p:cNvPr id="4" name="Rectangle 3">
            <a:extLst>
              <a:ext uri="{FF2B5EF4-FFF2-40B4-BE49-F238E27FC236}">
                <a16:creationId xmlns:a16="http://schemas.microsoft.com/office/drawing/2014/main" id="{6D3B228F-D688-4B74-981E-27974183F831}"/>
              </a:ext>
            </a:extLst>
          </p:cNvPr>
          <p:cNvSpPr/>
          <p:nvPr/>
        </p:nvSpPr>
        <p:spPr>
          <a:xfrm>
            <a:off x="2370640" y="3216424"/>
            <a:ext cx="432048" cy="132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107983E-41DF-41F8-8A46-F5E5F6688306}"/>
              </a:ext>
            </a:extLst>
          </p:cNvPr>
          <p:cNvSpPr/>
          <p:nvPr/>
        </p:nvSpPr>
        <p:spPr>
          <a:xfrm>
            <a:off x="2339752" y="3618459"/>
            <a:ext cx="2448272" cy="176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02078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2A7956-2D0F-45C8-8C7E-FCDCE6192C6A}"/>
              </a:ext>
            </a:extLst>
          </p:cNvPr>
          <p:cNvPicPr>
            <a:picLocks noGrp="1" noChangeAspect="1"/>
          </p:cNvPicPr>
          <p:nvPr>
            <p:ph idx="1"/>
          </p:nvPr>
        </p:nvPicPr>
        <p:blipFill>
          <a:blip r:embed="rId5"/>
          <a:stretch>
            <a:fillRect/>
          </a:stretch>
        </p:blipFill>
        <p:spPr>
          <a:xfrm>
            <a:off x="1974366" y="1427334"/>
            <a:ext cx="5195267" cy="4616366"/>
          </a:xfrm>
          <a:prstGeom prst="rect">
            <a:avLst/>
          </a:prstGeom>
        </p:spPr>
      </p:pic>
      <p:pic>
        <p:nvPicPr>
          <p:cNvPr id="5" name="Recorded Sound">
            <a:hlinkClick r:id="" action="ppaction://media"/>
            <a:extLst>
              <a:ext uri="{FF2B5EF4-FFF2-40B4-BE49-F238E27FC236}">
                <a16:creationId xmlns:a16="http://schemas.microsoft.com/office/drawing/2014/main" id="{68FB4E20-3841-4E7E-AC86-AF8413FCFC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548680"/>
            <a:ext cx="487363" cy="487363"/>
          </a:xfrm>
          <a:prstGeom prst="rect">
            <a:avLst/>
          </a:prstGeom>
        </p:spPr>
      </p:pic>
    </p:spTree>
    <p:extLst>
      <p:ext uri="{BB962C8B-B14F-4D97-AF65-F5344CB8AC3E}">
        <p14:creationId xmlns:p14="http://schemas.microsoft.com/office/powerpoint/2010/main" val="10339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03C183-A9B4-499A-8D76-BFFE863D4F2C}"/>
              </a:ext>
            </a:extLst>
          </p:cNvPr>
          <p:cNvPicPr>
            <a:picLocks noGrp="1" noChangeAspect="1"/>
          </p:cNvPicPr>
          <p:nvPr>
            <p:ph idx="1"/>
          </p:nvPr>
        </p:nvPicPr>
        <p:blipFill>
          <a:blip r:embed="rId5"/>
          <a:stretch>
            <a:fillRect/>
          </a:stretch>
        </p:blipFill>
        <p:spPr>
          <a:xfrm>
            <a:off x="2193922" y="1380478"/>
            <a:ext cx="4956224" cy="4784826"/>
          </a:xfrm>
          <a:prstGeom prst="rect">
            <a:avLst/>
          </a:prstGeom>
        </p:spPr>
      </p:pic>
      <p:pic>
        <p:nvPicPr>
          <p:cNvPr id="2" name="Recorded Sound">
            <a:hlinkClick r:id="" action="ppaction://media"/>
            <a:extLst>
              <a:ext uri="{FF2B5EF4-FFF2-40B4-BE49-F238E27FC236}">
                <a16:creationId xmlns:a16="http://schemas.microsoft.com/office/drawing/2014/main" id="{2C5F5F21-CA3D-42C7-888B-A5411A74DE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548680"/>
            <a:ext cx="487363" cy="487363"/>
          </a:xfrm>
          <a:prstGeom prst="rect">
            <a:avLst/>
          </a:prstGeom>
        </p:spPr>
      </p:pic>
    </p:spTree>
    <p:extLst>
      <p:ext uri="{BB962C8B-B14F-4D97-AF65-F5344CB8AC3E}">
        <p14:creationId xmlns:p14="http://schemas.microsoft.com/office/powerpoint/2010/main" val="294118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8314A3-3755-497E-8B0E-2DC648DE1383}"/>
              </a:ext>
            </a:extLst>
          </p:cNvPr>
          <p:cNvPicPr>
            <a:picLocks noGrp="1" noChangeAspect="1"/>
          </p:cNvPicPr>
          <p:nvPr>
            <p:ph idx="1"/>
          </p:nvPr>
        </p:nvPicPr>
        <p:blipFill>
          <a:blip r:embed="rId5"/>
          <a:stretch>
            <a:fillRect/>
          </a:stretch>
        </p:blipFill>
        <p:spPr>
          <a:xfrm>
            <a:off x="2293640" y="1403350"/>
            <a:ext cx="4556720" cy="4789734"/>
          </a:xfrm>
          <a:prstGeom prst="rect">
            <a:avLst/>
          </a:prstGeom>
        </p:spPr>
      </p:pic>
      <p:pic>
        <p:nvPicPr>
          <p:cNvPr id="6" name="Recorded Sound">
            <a:hlinkClick r:id="" action="ppaction://media"/>
            <a:extLst>
              <a:ext uri="{FF2B5EF4-FFF2-40B4-BE49-F238E27FC236}">
                <a16:creationId xmlns:a16="http://schemas.microsoft.com/office/drawing/2014/main" id="{ED970E82-B675-4BBB-9312-B483A299D6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404664"/>
            <a:ext cx="487363" cy="487363"/>
          </a:xfrm>
          <a:prstGeom prst="rect">
            <a:avLst/>
          </a:prstGeom>
        </p:spPr>
      </p:pic>
    </p:spTree>
    <p:extLst>
      <p:ext uri="{BB962C8B-B14F-4D97-AF65-F5344CB8AC3E}">
        <p14:creationId xmlns:p14="http://schemas.microsoft.com/office/powerpoint/2010/main" val="8785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29600" cy="1584474"/>
          </a:xfrm>
        </p:spPr>
        <p:txBody>
          <a:bodyPr/>
          <a:lstStyle/>
          <a:p>
            <a:pPr algn="ctr"/>
            <a:br>
              <a:rPr lang="cy-GB" dirty="0"/>
            </a:br>
            <a:br>
              <a:rPr lang="cy-GB" dirty="0"/>
            </a:br>
            <a:r>
              <a:rPr lang="cy-GB" dirty="0"/>
              <a:t>Cyflwyniad</a:t>
            </a:r>
            <a:endParaRPr lang="en-GB" dirty="0"/>
          </a:p>
        </p:txBody>
      </p:sp>
      <p:sp>
        <p:nvSpPr>
          <p:cNvPr id="3" name="Content Placeholder 2"/>
          <p:cNvSpPr>
            <a:spLocks noGrp="1"/>
          </p:cNvSpPr>
          <p:nvPr>
            <p:ph idx="1"/>
          </p:nvPr>
        </p:nvSpPr>
        <p:spPr/>
        <p:txBody>
          <a:bodyPr/>
          <a:lstStyle/>
          <a:p>
            <a:endParaRPr lang="en-GB" sz="3600" dirty="0"/>
          </a:p>
          <a:p>
            <a:pPr lvl="0"/>
            <a:r>
              <a:rPr lang="cy-GB" dirty="0"/>
              <a:t>Beth yw’r Gofrestr Etholiadol?</a:t>
            </a:r>
            <a:endParaRPr lang="en-GB" dirty="0"/>
          </a:p>
          <a:p>
            <a:pPr lvl="0"/>
            <a:r>
              <a:rPr lang="cy-GB" dirty="0"/>
              <a:t>Pam ddylen ni gofrestru i bleidleisio?</a:t>
            </a:r>
            <a:endParaRPr lang="en-GB" dirty="0"/>
          </a:p>
          <a:p>
            <a:pPr lvl="0"/>
            <a:r>
              <a:rPr lang="cy-GB" dirty="0"/>
              <a:t>Pwy all gofrestru?</a:t>
            </a:r>
            <a:endParaRPr lang="en-GB" dirty="0"/>
          </a:p>
          <a:p>
            <a:pPr lvl="0"/>
            <a:r>
              <a:rPr lang="cy-GB" dirty="0"/>
              <a:t>Sut mae cofrestru?</a:t>
            </a:r>
            <a:endParaRPr lang="en-GB" dirty="0"/>
          </a:p>
          <a:p>
            <a:pPr lvl="0"/>
            <a:r>
              <a:rPr lang="cy-GB" dirty="0"/>
              <a:t>Allwn ni gofrestru heddiw?</a:t>
            </a:r>
            <a:endParaRPr lang="en-GB" sz="3600" dirty="0"/>
          </a:p>
          <a:p>
            <a:endParaRPr lang="en-GB" dirty="0"/>
          </a:p>
        </p:txBody>
      </p:sp>
      <p:pic>
        <p:nvPicPr>
          <p:cNvPr id="6" name="Recorded Sound">
            <a:hlinkClick r:id="" action="ppaction://media"/>
            <a:extLst>
              <a:ext uri="{FF2B5EF4-FFF2-40B4-BE49-F238E27FC236}">
                <a16:creationId xmlns:a16="http://schemas.microsoft.com/office/drawing/2014/main" id="{968887CF-5EB6-4A0B-B981-712AD11DC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488155"/>
            <a:ext cx="487363" cy="487363"/>
          </a:xfrm>
          <a:prstGeom prst="rect">
            <a:avLst/>
          </a:prstGeom>
        </p:spPr>
      </p:pic>
    </p:spTree>
    <p:extLst>
      <p:ext uri="{BB962C8B-B14F-4D97-AF65-F5344CB8AC3E}">
        <p14:creationId xmlns:p14="http://schemas.microsoft.com/office/powerpoint/2010/main" val="63840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A703BC-1B28-4423-95DF-A7690099E71A}"/>
              </a:ext>
            </a:extLst>
          </p:cNvPr>
          <p:cNvPicPr>
            <a:picLocks noGrp="1" noChangeAspect="1"/>
          </p:cNvPicPr>
          <p:nvPr>
            <p:ph idx="1"/>
          </p:nvPr>
        </p:nvPicPr>
        <p:blipFill>
          <a:blip r:embed="rId5"/>
          <a:stretch>
            <a:fillRect/>
          </a:stretch>
        </p:blipFill>
        <p:spPr>
          <a:xfrm>
            <a:off x="2943059" y="1307090"/>
            <a:ext cx="3280108" cy="5272264"/>
          </a:xfrm>
          <a:prstGeom prst="rect">
            <a:avLst/>
          </a:prstGeom>
        </p:spPr>
      </p:pic>
      <p:pic>
        <p:nvPicPr>
          <p:cNvPr id="5" name="Recorded Sound">
            <a:hlinkClick r:id="" action="ppaction://media"/>
            <a:extLst>
              <a:ext uri="{FF2B5EF4-FFF2-40B4-BE49-F238E27FC236}">
                <a16:creationId xmlns:a16="http://schemas.microsoft.com/office/drawing/2014/main" id="{6FB598DA-2BEE-461B-B46A-1C1086CBC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476672"/>
            <a:ext cx="487363" cy="487363"/>
          </a:xfrm>
          <a:prstGeom prst="rect">
            <a:avLst/>
          </a:prstGeom>
        </p:spPr>
      </p:pic>
    </p:spTree>
    <p:extLst>
      <p:ext uri="{BB962C8B-B14F-4D97-AF65-F5344CB8AC3E}">
        <p14:creationId xmlns:p14="http://schemas.microsoft.com/office/powerpoint/2010/main" val="1819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1316CB4-8B06-4F7D-856C-8B3ED21742AA}"/>
              </a:ext>
            </a:extLst>
          </p:cNvPr>
          <p:cNvPicPr>
            <a:picLocks noGrp="1" noChangeAspect="1"/>
          </p:cNvPicPr>
          <p:nvPr>
            <p:ph idx="1"/>
          </p:nvPr>
        </p:nvPicPr>
        <p:blipFill>
          <a:blip r:embed="rId5"/>
          <a:stretch>
            <a:fillRect/>
          </a:stretch>
        </p:blipFill>
        <p:spPr>
          <a:xfrm>
            <a:off x="2136557" y="1628800"/>
            <a:ext cx="4870886" cy="4424272"/>
          </a:xfrm>
          <a:prstGeom prst="rect">
            <a:avLst/>
          </a:prstGeom>
        </p:spPr>
      </p:pic>
      <p:pic>
        <p:nvPicPr>
          <p:cNvPr id="5" name="Recorded Sound">
            <a:hlinkClick r:id="" action="ppaction://media"/>
            <a:extLst>
              <a:ext uri="{FF2B5EF4-FFF2-40B4-BE49-F238E27FC236}">
                <a16:creationId xmlns:a16="http://schemas.microsoft.com/office/drawing/2014/main" id="{C042BC51-1539-4B31-B579-5F1B64FC8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404664"/>
            <a:ext cx="487363" cy="487363"/>
          </a:xfrm>
          <a:prstGeom prst="rect">
            <a:avLst/>
          </a:prstGeom>
        </p:spPr>
      </p:pic>
    </p:spTree>
    <p:extLst>
      <p:ext uri="{BB962C8B-B14F-4D97-AF65-F5344CB8AC3E}">
        <p14:creationId xmlns:p14="http://schemas.microsoft.com/office/powerpoint/2010/main" val="252097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4A62FC-2C4D-4589-ADC7-508F29DE94A2}"/>
              </a:ext>
            </a:extLst>
          </p:cNvPr>
          <p:cNvPicPr>
            <a:picLocks noGrp="1" noChangeAspect="1"/>
          </p:cNvPicPr>
          <p:nvPr>
            <p:ph idx="1"/>
          </p:nvPr>
        </p:nvPicPr>
        <p:blipFill>
          <a:blip r:embed="rId5"/>
          <a:stretch>
            <a:fillRect/>
          </a:stretch>
        </p:blipFill>
        <p:spPr>
          <a:xfrm>
            <a:off x="2339753" y="1437646"/>
            <a:ext cx="4558812" cy="4727658"/>
          </a:xfrm>
          <a:prstGeom prst="rect">
            <a:avLst/>
          </a:prstGeom>
        </p:spPr>
      </p:pic>
      <p:pic>
        <p:nvPicPr>
          <p:cNvPr id="5" name="Recorded Sound">
            <a:hlinkClick r:id="" action="ppaction://media"/>
            <a:extLst>
              <a:ext uri="{FF2B5EF4-FFF2-40B4-BE49-F238E27FC236}">
                <a16:creationId xmlns:a16="http://schemas.microsoft.com/office/drawing/2014/main" id="{DE2A3DC6-772F-46AE-A3DF-A6341FF4D2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476672"/>
            <a:ext cx="487363" cy="487363"/>
          </a:xfrm>
          <a:prstGeom prst="rect">
            <a:avLst/>
          </a:prstGeom>
        </p:spPr>
      </p:pic>
    </p:spTree>
    <p:extLst>
      <p:ext uri="{BB962C8B-B14F-4D97-AF65-F5344CB8AC3E}">
        <p14:creationId xmlns:p14="http://schemas.microsoft.com/office/powerpoint/2010/main" val="164207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40ACA0F-65BF-4303-A99E-1EE89ACBCE1C}"/>
              </a:ext>
            </a:extLst>
          </p:cNvPr>
          <p:cNvPicPr>
            <a:picLocks noGrp="1" noChangeAspect="1"/>
          </p:cNvPicPr>
          <p:nvPr>
            <p:ph idx="1"/>
          </p:nvPr>
        </p:nvPicPr>
        <p:blipFill>
          <a:blip r:embed="rId5"/>
          <a:stretch>
            <a:fillRect/>
          </a:stretch>
        </p:blipFill>
        <p:spPr>
          <a:xfrm>
            <a:off x="2947045" y="1403350"/>
            <a:ext cx="3249910" cy="5194300"/>
          </a:xfrm>
          <a:prstGeom prst="rect">
            <a:avLst/>
          </a:prstGeom>
        </p:spPr>
      </p:pic>
      <p:sp>
        <p:nvSpPr>
          <p:cNvPr id="5" name="Rectangle 4">
            <a:extLst>
              <a:ext uri="{FF2B5EF4-FFF2-40B4-BE49-F238E27FC236}">
                <a16:creationId xmlns:a16="http://schemas.microsoft.com/office/drawing/2014/main" id="{CA803518-6E7C-4CDC-947A-AA5B14305B60}"/>
              </a:ext>
            </a:extLst>
          </p:cNvPr>
          <p:cNvSpPr/>
          <p:nvPr/>
        </p:nvSpPr>
        <p:spPr>
          <a:xfrm>
            <a:off x="3563888" y="2420888"/>
            <a:ext cx="1008112"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Recorded Sound">
            <a:hlinkClick r:id="" action="ppaction://media"/>
            <a:extLst>
              <a:ext uri="{FF2B5EF4-FFF2-40B4-BE49-F238E27FC236}">
                <a16:creationId xmlns:a16="http://schemas.microsoft.com/office/drawing/2014/main" id="{467322CB-36B2-40D2-8670-15A253C712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260648"/>
            <a:ext cx="487363" cy="487363"/>
          </a:xfrm>
          <a:prstGeom prst="rect">
            <a:avLst/>
          </a:prstGeom>
        </p:spPr>
      </p:pic>
    </p:spTree>
    <p:extLst>
      <p:ext uri="{BB962C8B-B14F-4D97-AF65-F5344CB8AC3E}">
        <p14:creationId xmlns:p14="http://schemas.microsoft.com/office/powerpoint/2010/main" val="37257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2BCDB74-740D-46E9-8EDE-C1072712181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60032" y="2384883"/>
            <a:ext cx="3132168" cy="3353188"/>
          </a:xfrm>
        </p:spPr>
      </p:pic>
      <p:pic>
        <p:nvPicPr>
          <p:cNvPr id="9" name="Picture 8">
            <a:extLst>
              <a:ext uri="{FF2B5EF4-FFF2-40B4-BE49-F238E27FC236}">
                <a16:creationId xmlns:a16="http://schemas.microsoft.com/office/drawing/2014/main" id="{55900628-3C99-4953-B177-1B67F26992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1640" y="2420886"/>
            <a:ext cx="2580059" cy="3317185"/>
          </a:xfrm>
          <a:prstGeom prst="rect">
            <a:avLst/>
          </a:prstGeom>
        </p:spPr>
      </p:pic>
      <p:pic>
        <p:nvPicPr>
          <p:cNvPr id="4" name="Recorded Sound">
            <a:hlinkClick r:id="" action="ppaction://media"/>
            <a:extLst>
              <a:ext uri="{FF2B5EF4-FFF2-40B4-BE49-F238E27FC236}">
                <a16:creationId xmlns:a16="http://schemas.microsoft.com/office/drawing/2014/main" id="{BE5A31DB-17E1-4563-A775-1AEF633EB5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4408" y="332656"/>
            <a:ext cx="487363" cy="487363"/>
          </a:xfrm>
          <a:prstGeom prst="rect">
            <a:avLst/>
          </a:prstGeom>
        </p:spPr>
      </p:pic>
    </p:spTree>
    <p:extLst>
      <p:ext uri="{BB962C8B-B14F-4D97-AF65-F5344CB8AC3E}">
        <p14:creationId xmlns:p14="http://schemas.microsoft.com/office/powerpoint/2010/main" val="19058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br>
              <a:rPr lang="en-GB" dirty="0"/>
            </a:br>
            <a:br>
              <a:rPr lang="en-GB" dirty="0"/>
            </a:br>
            <a:r>
              <a:rPr lang="en-GB" dirty="0" err="1"/>
              <a:t>Yr</a:t>
            </a:r>
            <a:r>
              <a:rPr lang="en-GB" dirty="0"/>
              <a:t> </a:t>
            </a:r>
            <a:r>
              <a:rPr lang="en-GB" dirty="0" err="1"/>
              <a:t>hyn</a:t>
            </a:r>
            <a:r>
              <a:rPr lang="en-GB" dirty="0"/>
              <a:t> </a:t>
            </a:r>
            <a:r>
              <a:rPr lang="en-GB" dirty="0" err="1"/>
              <a:t>oedd</a:t>
            </a:r>
            <a:r>
              <a:rPr lang="en-GB" dirty="0"/>
              <a:t> </a:t>
            </a:r>
            <a:r>
              <a:rPr lang="en-GB" dirty="0" err="1"/>
              <a:t>dan</a:t>
            </a:r>
            <a:r>
              <a:rPr lang="en-GB" dirty="0"/>
              <a:t> </a:t>
            </a:r>
            <a:r>
              <a:rPr lang="en-GB" dirty="0" err="1"/>
              <a:t>sylw</a:t>
            </a:r>
            <a:r>
              <a:rPr lang="en-GB" dirty="0"/>
              <a:t> </a:t>
            </a:r>
            <a:r>
              <a:rPr lang="en-GB" dirty="0" err="1"/>
              <a:t>heddiw</a:t>
            </a:r>
            <a:r>
              <a:rPr lang="en-GB" dirty="0"/>
              <a:t> ?</a:t>
            </a:r>
          </a:p>
        </p:txBody>
      </p:sp>
      <p:sp>
        <p:nvSpPr>
          <p:cNvPr id="3" name="Content Placeholder 2"/>
          <p:cNvSpPr>
            <a:spLocks noGrp="1"/>
          </p:cNvSpPr>
          <p:nvPr>
            <p:ph idx="1"/>
          </p:nvPr>
        </p:nvSpPr>
        <p:spPr>
          <a:xfrm>
            <a:off x="457200" y="1700808"/>
            <a:ext cx="8229600" cy="4425355"/>
          </a:xfrm>
        </p:spPr>
        <p:txBody>
          <a:bodyPr/>
          <a:lstStyle/>
          <a:p>
            <a:endParaRPr lang="en-GB" dirty="0"/>
          </a:p>
          <a:p>
            <a:pPr marL="0" indent="0">
              <a:buNone/>
            </a:pPr>
            <a:endParaRPr lang="en-GB" dirty="0"/>
          </a:p>
          <a:p>
            <a:pPr lvl="0"/>
            <a:r>
              <a:rPr lang="cy-GB" dirty="0"/>
              <a:t>Beth yw’r Gofrestr Etholiadol?</a:t>
            </a:r>
            <a:endParaRPr lang="en-GB" dirty="0"/>
          </a:p>
          <a:p>
            <a:pPr lvl="0"/>
            <a:r>
              <a:rPr lang="cy-GB" dirty="0"/>
              <a:t>Pam ddylen ni gofrestru i bleidleisio?</a:t>
            </a:r>
            <a:endParaRPr lang="en-GB" dirty="0"/>
          </a:p>
          <a:p>
            <a:pPr lvl="0"/>
            <a:r>
              <a:rPr lang="cy-GB" dirty="0"/>
              <a:t>Pwy all gofrestru?</a:t>
            </a:r>
            <a:endParaRPr lang="en-GB" dirty="0"/>
          </a:p>
          <a:p>
            <a:pPr lvl="0"/>
            <a:r>
              <a:rPr lang="cy-GB" dirty="0"/>
              <a:t>Sut mae cofrestru?</a:t>
            </a:r>
            <a:endParaRPr lang="en-GB" dirty="0"/>
          </a:p>
          <a:p>
            <a:pPr lvl="0"/>
            <a:r>
              <a:rPr lang="en-GB" sz="3600" dirty="0" err="1"/>
              <a:t>Gwnaethom</a:t>
            </a:r>
            <a:r>
              <a:rPr lang="en-GB" sz="3600" dirty="0"/>
              <a:t> </a:t>
            </a:r>
            <a:r>
              <a:rPr lang="en-GB" sz="3600" dirty="0" err="1"/>
              <a:t>gofrestru</a:t>
            </a:r>
            <a:r>
              <a:rPr lang="en-GB" sz="3600" dirty="0"/>
              <a:t> </a:t>
            </a:r>
            <a:r>
              <a:rPr lang="en-GB" sz="3600" dirty="0" err="1"/>
              <a:t>heddiw</a:t>
            </a:r>
            <a:endParaRPr lang="en-GB" sz="3600" dirty="0"/>
          </a:p>
          <a:p>
            <a:pPr marL="0" indent="0">
              <a:buNone/>
            </a:pPr>
            <a:endParaRPr lang="en-GB" dirty="0"/>
          </a:p>
        </p:txBody>
      </p:sp>
      <p:pic>
        <p:nvPicPr>
          <p:cNvPr id="5" name="Recorded Sound">
            <a:hlinkClick r:id="" action="ppaction://media"/>
            <a:extLst>
              <a:ext uri="{FF2B5EF4-FFF2-40B4-BE49-F238E27FC236}">
                <a16:creationId xmlns:a16="http://schemas.microsoft.com/office/drawing/2014/main" id="{E5CBF5EC-212C-4B10-B821-F3A88CE4BE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550" y="488155"/>
            <a:ext cx="487363" cy="487363"/>
          </a:xfrm>
          <a:prstGeom prst="rect">
            <a:avLst/>
          </a:prstGeom>
        </p:spPr>
      </p:pic>
    </p:spTree>
    <p:extLst>
      <p:ext uri="{BB962C8B-B14F-4D97-AF65-F5344CB8AC3E}">
        <p14:creationId xmlns:p14="http://schemas.microsoft.com/office/powerpoint/2010/main" val="94124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jsavory\AppData\Local\Microsoft\Windows\Temporary Internet Files\Content.IE5\YSY7WYLI\Thank-you-pinned-note[1].pn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530476" y="2128291"/>
            <a:ext cx="3816424" cy="38164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Infographics\02 Facebook Ic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86" y="5733255"/>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Infographics\03 Twitter Ic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4370" y="5733253"/>
            <a:ext cx="936106" cy="9361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8C315DA-3308-4545-9748-027A206FBDDD}"/>
              </a:ext>
            </a:extLst>
          </p:cNvPr>
          <p:cNvSpPr/>
          <p:nvPr/>
        </p:nvSpPr>
        <p:spPr>
          <a:xfrm rot="20890201">
            <a:off x="3220225" y="3137214"/>
            <a:ext cx="2519527" cy="196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chemeClr val="tx1"/>
                </a:solidFill>
                <a:latin typeface="Bradley Hand ITC" panose="03070402050302030203" pitchFamily="66" charset="0"/>
              </a:rPr>
              <a:t>Diolch</a:t>
            </a:r>
            <a:endParaRPr lang="en-GB" sz="3600" b="1" dirty="0">
              <a:solidFill>
                <a:schemeClr val="tx1"/>
              </a:solidFill>
              <a:latin typeface="Bradley Hand ITC" panose="03070402050302030203" pitchFamily="66" charset="0"/>
            </a:endParaRPr>
          </a:p>
        </p:txBody>
      </p:sp>
      <p:pic>
        <p:nvPicPr>
          <p:cNvPr id="2" name="Recorded Sound">
            <a:hlinkClick r:id="" action="ppaction://media"/>
            <a:extLst>
              <a:ext uri="{FF2B5EF4-FFF2-40B4-BE49-F238E27FC236}">
                <a16:creationId xmlns:a16="http://schemas.microsoft.com/office/drawing/2014/main" id="{AD33BBC6-5A79-4BFD-80FA-F79AFF80A7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44408" y="476672"/>
            <a:ext cx="487363" cy="487363"/>
          </a:xfrm>
          <a:prstGeom prst="rect">
            <a:avLst/>
          </a:prstGeom>
        </p:spPr>
      </p:pic>
    </p:spTree>
    <p:extLst>
      <p:ext uri="{BB962C8B-B14F-4D97-AF65-F5344CB8AC3E}">
        <p14:creationId xmlns:p14="http://schemas.microsoft.com/office/powerpoint/2010/main" val="291649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29600" cy="1881664"/>
          </a:xfrm>
        </p:spPr>
        <p:txBody>
          <a:bodyPr/>
          <a:lstStyle/>
          <a:p>
            <a:pPr algn="ctr"/>
            <a:br>
              <a:rPr lang="cy-GB" dirty="0"/>
            </a:br>
            <a:r>
              <a:rPr lang="cy-GB" dirty="0"/>
              <a:t>Sut mae cofrestru?</a:t>
            </a:r>
            <a:endParaRPr lang="en-GB" dirty="0"/>
          </a:p>
        </p:txBody>
      </p:sp>
      <p:pic>
        <p:nvPicPr>
          <p:cNvPr id="5" name="Content Placeholder 3" descr="H:\Infographics\131 Devices Icon.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03307" y="2830536"/>
            <a:ext cx="1584176" cy="1308661"/>
          </a:xfrm>
          <a:prstGeom prst="rect">
            <a:avLst/>
          </a:prstGeom>
          <a:noFill/>
          <a:ln>
            <a:noFill/>
          </a:ln>
        </p:spPr>
      </p:pic>
      <p:pic>
        <p:nvPicPr>
          <p:cNvPr id="6" name="Picture 5" descr="H:\Infographics\01 Phone Icon.jpg"/>
          <p:cNvPicPr/>
          <p:nvPr/>
        </p:nvPicPr>
        <p:blipFill>
          <a:blip r:embed="rId4">
            <a:extLst>
              <a:ext uri="{28A0092B-C50C-407E-A947-70E740481C1C}">
                <a14:useLocalDpi xmlns:a14="http://schemas.microsoft.com/office/drawing/2010/main" val="0"/>
              </a:ext>
            </a:extLst>
          </a:blip>
          <a:srcRect/>
          <a:stretch>
            <a:fillRect/>
          </a:stretch>
        </p:blipFill>
        <p:spPr bwMode="auto">
          <a:xfrm>
            <a:off x="3631656" y="2771045"/>
            <a:ext cx="1584176" cy="1368152"/>
          </a:xfrm>
          <a:prstGeom prst="rect">
            <a:avLst/>
          </a:prstGeom>
          <a:noFill/>
          <a:ln>
            <a:noFill/>
          </a:ln>
        </p:spPr>
      </p:pic>
      <p:pic>
        <p:nvPicPr>
          <p:cNvPr id="7" name="Picture 6" descr="H:\Infographics\195 Envelope Post Ico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9973" y="2766156"/>
            <a:ext cx="1968379" cy="1358844"/>
          </a:xfrm>
          <a:prstGeom prst="rect">
            <a:avLst/>
          </a:prstGeom>
          <a:noFill/>
          <a:ln>
            <a:noFill/>
          </a:ln>
        </p:spPr>
      </p:pic>
      <p:sp>
        <p:nvSpPr>
          <p:cNvPr id="4" name="Rectangle 3"/>
          <p:cNvSpPr/>
          <p:nvPr/>
        </p:nvSpPr>
        <p:spPr>
          <a:xfrm>
            <a:off x="231411" y="4827719"/>
            <a:ext cx="3108480" cy="369332"/>
          </a:xfrm>
          <a:prstGeom prst="rect">
            <a:avLst/>
          </a:prstGeom>
        </p:spPr>
        <p:txBody>
          <a:bodyPr wrap="none">
            <a:spAutoFit/>
          </a:bodyPr>
          <a:lstStyle/>
          <a:p>
            <a:r>
              <a:rPr lang="en-GB" b="1" dirty="0"/>
              <a:t>www.gov.uk/registertovote</a:t>
            </a:r>
            <a:endParaRPr lang="en-GB" dirty="0"/>
          </a:p>
        </p:txBody>
      </p:sp>
      <p:sp>
        <p:nvSpPr>
          <p:cNvPr id="8" name="Rectangle 7"/>
          <p:cNvSpPr/>
          <p:nvPr/>
        </p:nvSpPr>
        <p:spPr>
          <a:xfrm>
            <a:off x="3594029" y="4827719"/>
            <a:ext cx="1659429" cy="369332"/>
          </a:xfrm>
          <a:prstGeom prst="rect">
            <a:avLst/>
          </a:prstGeom>
        </p:spPr>
        <p:txBody>
          <a:bodyPr wrap="none">
            <a:spAutoFit/>
          </a:bodyPr>
          <a:lstStyle/>
          <a:p>
            <a:r>
              <a:rPr lang="en-GB" b="1" dirty="0"/>
              <a:t>01446 729552</a:t>
            </a:r>
            <a:endParaRPr lang="en-GB" dirty="0"/>
          </a:p>
        </p:txBody>
      </p:sp>
      <p:sp>
        <p:nvSpPr>
          <p:cNvPr id="9" name="Rectangle 8"/>
          <p:cNvSpPr/>
          <p:nvPr/>
        </p:nvSpPr>
        <p:spPr>
          <a:xfrm>
            <a:off x="5804110" y="4827719"/>
            <a:ext cx="2736647" cy="369332"/>
          </a:xfrm>
          <a:prstGeom prst="rect">
            <a:avLst/>
          </a:prstGeom>
        </p:spPr>
        <p:txBody>
          <a:bodyPr wrap="none">
            <a:spAutoFit/>
          </a:bodyPr>
          <a:lstStyle/>
          <a:p>
            <a:r>
              <a:rPr lang="en-GB" b="1" dirty="0" err="1"/>
              <a:t>gwahoddiad</a:t>
            </a:r>
            <a:r>
              <a:rPr lang="en-GB" b="1" dirty="0"/>
              <a:t> </a:t>
            </a:r>
            <a:r>
              <a:rPr lang="en-GB" b="1" dirty="0" err="1"/>
              <a:t>i</a:t>
            </a:r>
            <a:r>
              <a:rPr lang="en-GB" b="1" dirty="0"/>
              <a:t> </a:t>
            </a:r>
            <a:r>
              <a:rPr lang="en-GB" b="1" dirty="0" err="1"/>
              <a:t>gofrestru</a:t>
            </a:r>
            <a:endParaRPr lang="en-GB" b="1" dirty="0"/>
          </a:p>
        </p:txBody>
      </p:sp>
      <p:sp>
        <p:nvSpPr>
          <p:cNvPr id="10" name="Rectangle 9"/>
          <p:cNvSpPr/>
          <p:nvPr/>
        </p:nvSpPr>
        <p:spPr>
          <a:xfrm>
            <a:off x="539551" y="4089055"/>
            <a:ext cx="7744725" cy="923330"/>
          </a:xfrm>
          <a:prstGeom prst="rect">
            <a:avLst/>
          </a:prstGeom>
        </p:spPr>
        <p:txBody>
          <a:bodyPr wrap="square">
            <a:spAutoFit/>
          </a:bodyPr>
          <a:lstStyle/>
          <a:p>
            <a:pPr algn="ctr"/>
            <a:endParaRPr lang="en-GB" b="1" dirty="0">
              <a:solidFill>
                <a:srgbClr val="FF0000"/>
              </a:solidFill>
            </a:endParaRPr>
          </a:p>
          <a:p>
            <a:pPr algn="ctr"/>
            <a:endParaRPr lang="en-GB" b="1" dirty="0">
              <a:solidFill>
                <a:srgbClr val="FF0000"/>
              </a:solidFill>
            </a:endParaRPr>
          </a:p>
          <a:p>
            <a:pPr algn="ctr"/>
            <a:endParaRPr lang="en-GB" b="1" dirty="0">
              <a:solidFill>
                <a:srgbClr val="FF0000"/>
              </a:solidFill>
            </a:endParaRPr>
          </a:p>
        </p:txBody>
      </p:sp>
    </p:spTree>
    <p:extLst>
      <p:ext uri="{BB962C8B-B14F-4D97-AF65-F5344CB8AC3E}">
        <p14:creationId xmlns:p14="http://schemas.microsoft.com/office/powerpoint/2010/main" val="3374170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124744"/>
            <a:ext cx="8157592" cy="1143000"/>
          </a:xfrm>
        </p:spPr>
        <p:txBody>
          <a:bodyPr/>
          <a:lstStyle/>
          <a:p>
            <a:pPr algn="ctr"/>
            <a:r>
              <a:rPr lang="en-GB" dirty="0"/>
              <a:t> </a:t>
            </a:r>
            <a:br>
              <a:rPr lang="en-GB" dirty="0"/>
            </a:br>
            <a:r>
              <a:rPr lang="en-GB" dirty="0"/>
              <a:t> </a:t>
            </a:r>
            <a:r>
              <a:rPr lang="cy-GB" dirty="0"/>
              <a:t>Beth yw’r Gofrestr Etholiadol?</a:t>
            </a:r>
            <a:br>
              <a:rPr lang="en-GB" dirty="0"/>
            </a:br>
            <a:endParaRPr lang="en-GB" dirty="0"/>
          </a:p>
        </p:txBody>
      </p:sp>
      <p:sp>
        <p:nvSpPr>
          <p:cNvPr id="3" name="Content Placeholder 2"/>
          <p:cNvSpPr>
            <a:spLocks noGrp="1"/>
          </p:cNvSpPr>
          <p:nvPr>
            <p:ph idx="1"/>
          </p:nvPr>
        </p:nvSpPr>
        <p:spPr>
          <a:xfrm>
            <a:off x="467544" y="1822757"/>
            <a:ext cx="8229600" cy="4414555"/>
          </a:xfrm>
        </p:spPr>
        <p:txBody>
          <a:bodyPr>
            <a:normAutofit fontScale="70000" lnSpcReduction="20000"/>
          </a:bodyPr>
          <a:lstStyle/>
          <a:p>
            <a:pPr marL="0" indent="0">
              <a:buNone/>
            </a:pPr>
            <a:endParaRPr lang="cy-GB" b="1" dirty="0"/>
          </a:p>
          <a:p>
            <a:pPr marL="0" indent="0">
              <a:buNone/>
            </a:pPr>
            <a:r>
              <a:rPr lang="cy-GB" b="1" dirty="0"/>
              <a:t>Mae dwy gofrestr</a:t>
            </a:r>
          </a:p>
          <a:p>
            <a:pPr marL="0" indent="0">
              <a:buNone/>
            </a:pPr>
            <a:r>
              <a:rPr lang="cy-GB" b="1" dirty="0"/>
              <a:t>Y Gofrestr Lawn</a:t>
            </a:r>
            <a:endParaRPr lang="en-GB" dirty="0"/>
          </a:p>
          <a:p>
            <a:pPr marL="0" indent="0">
              <a:buNone/>
            </a:pPr>
            <a:r>
              <a:rPr lang="cy-GB" dirty="0"/>
              <a:t>Bydd enw a chyfeiriad pawb yn ymddangos ar fersiwn lawn y gofrestr etholiadol.  Defnyddir y fersiwn lawn o'r gofrestr ar gyfer:</a:t>
            </a:r>
            <a:endParaRPr lang="en-GB" dirty="0"/>
          </a:p>
          <a:p>
            <a:pPr lvl="1"/>
            <a:r>
              <a:rPr lang="cy-GB" dirty="0"/>
              <a:t>Etholiadau</a:t>
            </a:r>
            <a:endParaRPr lang="en-GB" dirty="0"/>
          </a:p>
          <a:p>
            <a:pPr lvl="1"/>
            <a:r>
              <a:rPr lang="cy-GB" dirty="0"/>
              <a:t>Atal a chanfod troseddau</a:t>
            </a:r>
            <a:endParaRPr lang="en-GB" dirty="0"/>
          </a:p>
          <a:p>
            <a:pPr lvl="1"/>
            <a:r>
              <a:rPr lang="cy-GB" dirty="0"/>
              <a:t>Gwirio ceisiadau am fenthyciadau neu gredyd</a:t>
            </a:r>
            <a:endParaRPr lang="en-GB" dirty="0"/>
          </a:p>
          <a:p>
            <a:pPr marL="0" indent="0">
              <a:buNone/>
            </a:pPr>
            <a:endParaRPr lang="cy-GB" b="1" dirty="0"/>
          </a:p>
          <a:p>
            <a:pPr marL="0" indent="0">
              <a:buNone/>
            </a:pPr>
            <a:r>
              <a:rPr lang="cy-GB" b="1" dirty="0"/>
              <a:t>Y Gofrestr Agored </a:t>
            </a:r>
            <a:endParaRPr lang="en-GB" dirty="0"/>
          </a:p>
          <a:p>
            <a:pPr marL="0" indent="0">
              <a:buNone/>
            </a:pPr>
            <a:r>
              <a:rPr lang="cy-GB" dirty="0"/>
              <a:t>Mae’r Gofrestr Agored yn ddetholiad o’r gofrestr etholiadol, ond nid yw’n cael ei defnyddio ar gyfer etholiadau.  Gall unrhyw berson, cwmni neu sefydliad ei phrynu.  Caiff enwau eu cynnwys yn y gofrestr agored oni bai bod yr etholwr wedi </a:t>
            </a:r>
            <a:r>
              <a:rPr lang="cy-GB" dirty="0" err="1"/>
              <a:t>optio</a:t>
            </a:r>
            <a:r>
              <a:rPr lang="cy-GB" dirty="0"/>
              <a:t> allan</a:t>
            </a:r>
            <a:endParaRPr lang="en-GB" sz="6600" b="1" dirty="0"/>
          </a:p>
        </p:txBody>
      </p:sp>
      <p:pic>
        <p:nvPicPr>
          <p:cNvPr id="4" name="Picture 3" descr="H:\Infographics\61 Book Pile Ico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042" y="1984276"/>
            <a:ext cx="1685909" cy="864096"/>
          </a:xfrm>
          <a:prstGeom prst="rect">
            <a:avLst/>
          </a:prstGeom>
          <a:noFill/>
          <a:ln>
            <a:noFill/>
          </a:ln>
        </p:spPr>
      </p:pic>
      <p:pic>
        <p:nvPicPr>
          <p:cNvPr id="2050" name="Picture 2" descr="H:\Infographics\198 Cross Pen 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5295" y="4293096"/>
            <a:ext cx="507494" cy="7920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Infographics\199 Tick Pen 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4293096"/>
            <a:ext cx="547298" cy="792088"/>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AB491212-B85D-43D1-BF38-C9C021BF89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43634" y="295870"/>
            <a:ext cx="487363" cy="487363"/>
          </a:xfrm>
          <a:prstGeom prst="rect">
            <a:avLst/>
          </a:prstGeom>
        </p:spPr>
      </p:pic>
    </p:spTree>
    <p:extLst>
      <p:ext uri="{BB962C8B-B14F-4D97-AF65-F5344CB8AC3E}">
        <p14:creationId xmlns:p14="http://schemas.microsoft.com/office/powerpoint/2010/main" val="203818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40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1080120"/>
          </a:xfrm>
        </p:spPr>
        <p:txBody>
          <a:bodyPr>
            <a:normAutofit fontScale="90000"/>
          </a:bodyPr>
          <a:lstStyle/>
          <a:p>
            <a:pPr algn="ctr"/>
            <a:br>
              <a:rPr lang="cy-GB" dirty="0"/>
            </a:br>
            <a:r>
              <a:rPr lang="cy-GB" dirty="0"/>
              <a:t>Pam ddylen ni gofrestru i bleidleisio?</a:t>
            </a:r>
            <a:br>
              <a:rPr lang="en-GB" dirty="0"/>
            </a:br>
            <a:r>
              <a:rPr lang="en-GB" dirty="0"/>
              <a:t>     </a:t>
            </a:r>
          </a:p>
        </p:txBody>
      </p:sp>
      <p:pic>
        <p:nvPicPr>
          <p:cNvPr id="4" name="Content Placeholder 3" descr="H:\Infographics\58 Puzzled Icon.jpg"/>
          <p:cNvPicPr>
            <a:picLocks noGrp="1"/>
          </p:cNvPicPr>
          <p:nvPr>
            <p:ph idx="1"/>
          </p:nvPr>
        </p:nvPicPr>
        <p:blipFill>
          <a:blip r:embed="rId5"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3707904" y="2596299"/>
            <a:ext cx="1378445" cy="2376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4" name="Group 13"/>
          <p:cNvGrpSpPr/>
          <p:nvPr/>
        </p:nvGrpSpPr>
        <p:grpSpPr>
          <a:xfrm>
            <a:off x="5893577" y="2513782"/>
            <a:ext cx="1454244" cy="1699545"/>
            <a:chOff x="5893577" y="2513782"/>
            <a:chExt cx="1454244" cy="1699545"/>
          </a:xfrm>
        </p:grpSpPr>
        <p:pic>
          <p:nvPicPr>
            <p:cNvPr id="7" name="Picture 6" descr="H:\Infographics\66 Man Woman Ico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4422" y="2513782"/>
              <a:ext cx="1054704" cy="1084828"/>
            </a:xfrm>
            <a:prstGeom prst="rect">
              <a:avLst/>
            </a:prstGeom>
            <a:noFill/>
            <a:ln>
              <a:noFill/>
            </a:ln>
          </p:spPr>
        </p:pic>
        <p:sp>
          <p:nvSpPr>
            <p:cNvPr id="8" name="Rectangle 7"/>
            <p:cNvSpPr/>
            <p:nvPr/>
          </p:nvSpPr>
          <p:spPr>
            <a:xfrm>
              <a:off x="5893577" y="3566996"/>
              <a:ext cx="1454244" cy="646331"/>
            </a:xfrm>
            <a:prstGeom prst="rect">
              <a:avLst/>
            </a:prstGeom>
          </p:spPr>
          <p:txBody>
            <a:bodyPr wrap="none">
              <a:spAutoFit/>
            </a:bodyPr>
            <a:lstStyle/>
            <a:p>
              <a:r>
                <a:rPr lang="cy-GB" b="1" dirty="0"/>
                <a:t>Cadarnhau </a:t>
              </a:r>
            </a:p>
            <a:p>
              <a:r>
                <a:rPr lang="cy-GB" b="1" dirty="0"/>
                <a:t>hunaniaeth</a:t>
              </a:r>
              <a:endParaRPr lang="en-GB" dirty="0"/>
            </a:p>
          </p:txBody>
        </p:sp>
      </p:grpSp>
      <p:grpSp>
        <p:nvGrpSpPr>
          <p:cNvPr id="16" name="Group 15"/>
          <p:cNvGrpSpPr/>
          <p:nvPr/>
        </p:nvGrpSpPr>
        <p:grpSpPr>
          <a:xfrm>
            <a:off x="5224687" y="4273487"/>
            <a:ext cx="2719527" cy="1865596"/>
            <a:chOff x="5224687" y="4273487"/>
            <a:chExt cx="2719527" cy="1865596"/>
          </a:xfrm>
        </p:grpSpPr>
        <p:pic>
          <p:nvPicPr>
            <p:cNvPr id="11" name="Picture 10" descr="H:\Infographics\36 Council House Ico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1206" y="4273487"/>
              <a:ext cx="1246490" cy="1405940"/>
            </a:xfrm>
            <a:prstGeom prst="rect">
              <a:avLst/>
            </a:prstGeom>
            <a:noFill/>
            <a:ln>
              <a:noFill/>
            </a:ln>
          </p:spPr>
        </p:pic>
        <p:sp>
          <p:nvSpPr>
            <p:cNvPr id="12" name="Rectangle 11"/>
            <p:cNvSpPr/>
            <p:nvPr/>
          </p:nvSpPr>
          <p:spPr>
            <a:xfrm>
              <a:off x="5224687" y="5769751"/>
              <a:ext cx="2719527" cy="369332"/>
            </a:xfrm>
            <a:prstGeom prst="rect">
              <a:avLst/>
            </a:prstGeom>
          </p:spPr>
          <p:txBody>
            <a:bodyPr wrap="none">
              <a:spAutoFit/>
            </a:bodyPr>
            <a:lstStyle/>
            <a:p>
              <a:r>
                <a:rPr lang="cy-GB" b="1" dirty="0"/>
                <a:t>Tystiolaeth o breswylfa</a:t>
              </a:r>
              <a:endParaRPr lang="en-GB" dirty="0"/>
            </a:p>
          </p:txBody>
        </p:sp>
      </p:grpSp>
      <p:grpSp>
        <p:nvGrpSpPr>
          <p:cNvPr id="17" name="Group 16">
            <a:extLst>
              <a:ext uri="{FF2B5EF4-FFF2-40B4-BE49-F238E27FC236}">
                <a16:creationId xmlns:a16="http://schemas.microsoft.com/office/drawing/2014/main" id="{683D9D0E-8E93-4FBA-80C5-F6F959BEA057}"/>
              </a:ext>
            </a:extLst>
          </p:cNvPr>
          <p:cNvGrpSpPr/>
          <p:nvPr/>
        </p:nvGrpSpPr>
        <p:grpSpPr>
          <a:xfrm>
            <a:off x="971600" y="2357155"/>
            <a:ext cx="2736304" cy="2015384"/>
            <a:chOff x="971600" y="2357155"/>
            <a:chExt cx="2736304" cy="2015384"/>
          </a:xfrm>
        </p:grpSpPr>
        <p:grpSp>
          <p:nvGrpSpPr>
            <p:cNvPr id="13" name="Group 12"/>
            <p:cNvGrpSpPr/>
            <p:nvPr/>
          </p:nvGrpSpPr>
          <p:grpSpPr>
            <a:xfrm>
              <a:off x="1141499" y="2357155"/>
              <a:ext cx="2232248" cy="1902133"/>
              <a:chOff x="1331640" y="2560609"/>
              <a:chExt cx="2232248" cy="1442924"/>
            </a:xfrm>
          </p:grpSpPr>
          <p:pic>
            <p:nvPicPr>
              <p:cNvPr id="5" name="Picture 4" descr="H:\Infographics\164 Voting Icon.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9699" y="2560609"/>
                <a:ext cx="802480" cy="1079688"/>
              </a:xfrm>
              <a:prstGeom prst="rect">
                <a:avLst/>
              </a:prstGeom>
              <a:noFill/>
              <a:ln>
                <a:noFill/>
              </a:ln>
            </p:spPr>
          </p:pic>
          <p:sp>
            <p:nvSpPr>
              <p:cNvPr id="6" name="Rectangle 5"/>
              <p:cNvSpPr/>
              <p:nvPr/>
            </p:nvSpPr>
            <p:spPr>
              <a:xfrm>
                <a:off x="1331640" y="3634201"/>
                <a:ext cx="2232248" cy="369332"/>
              </a:xfrm>
              <a:prstGeom prst="rect">
                <a:avLst/>
              </a:prstGeom>
            </p:spPr>
            <p:txBody>
              <a:bodyPr wrap="square">
                <a:spAutoFit/>
              </a:bodyPr>
              <a:lstStyle/>
              <a:p>
                <a:pPr lvl="0"/>
                <a:endParaRPr lang="en-GB" dirty="0"/>
              </a:p>
            </p:txBody>
          </p:sp>
        </p:grpSp>
        <p:sp>
          <p:nvSpPr>
            <p:cNvPr id="3" name="Rectangle 2">
              <a:extLst>
                <a:ext uri="{FF2B5EF4-FFF2-40B4-BE49-F238E27FC236}">
                  <a16:creationId xmlns:a16="http://schemas.microsoft.com/office/drawing/2014/main" id="{BB0D52B9-99F6-42EA-B54B-45502581B5E7}"/>
                </a:ext>
              </a:extLst>
            </p:cNvPr>
            <p:cNvSpPr/>
            <p:nvPr/>
          </p:nvSpPr>
          <p:spPr>
            <a:xfrm>
              <a:off x="971600" y="3663627"/>
              <a:ext cx="2736304" cy="708912"/>
            </a:xfrm>
            <a:prstGeom prst="rect">
              <a:avLst/>
            </a:prstGeom>
          </p:spPr>
          <p:txBody>
            <a:bodyPr wrap="square">
              <a:spAutoFit/>
            </a:bodyPr>
            <a:lstStyle/>
            <a:p>
              <a:pPr algn="ctr">
                <a:lnSpc>
                  <a:spcPct val="115000"/>
                </a:lnSpc>
                <a:spcAft>
                  <a:spcPts val="0"/>
                </a:spcAft>
              </a:pPr>
              <a:r>
                <a:rPr lang="cy-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Er mwyn pleidleisio a </a:t>
              </a:r>
            </a:p>
            <a:p>
              <a:pPr algn="ctr">
                <a:lnSpc>
                  <a:spcPct val="115000"/>
                </a:lnSpc>
                <a:spcAft>
                  <a:spcPts val="0"/>
                </a:spcAft>
              </a:pPr>
              <a:r>
                <a:rPr lang="cy-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lleisio’ch barn</a:t>
              </a:r>
              <a:endParaRPr lang="en-GB" dirty="0">
                <a:latin typeface="Arial" panose="020B060402020202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2FDEE99A-521F-437F-A968-6C2A57C57DC8}"/>
              </a:ext>
            </a:extLst>
          </p:cNvPr>
          <p:cNvGrpSpPr/>
          <p:nvPr/>
        </p:nvGrpSpPr>
        <p:grpSpPr>
          <a:xfrm>
            <a:off x="1258763" y="4485733"/>
            <a:ext cx="2578993" cy="1823140"/>
            <a:chOff x="1258763" y="4485733"/>
            <a:chExt cx="2578993" cy="1823140"/>
          </a:xfrm>
        </p:grpSpPr>
        <p:grpSp>
          <p:nvGrpSpPr>
            <p:cNvPr id="15" name="Group 14"/>
            <p:cNvGrpSpPr/>
            <p:nvPr/>
          </p:nvGrpSpPr>
          <p:grpSpPr>
            <a:xfrm>
              <a:off x="1258763" y="4485733"/>
              <a:ext cx="2286000" cy="1525238"/>
              <a:chOff x="1463585" y="4505342"/>
              <a:chExt cx="2286000" cy="1525238"/>
            </a:xfrm>
          </p:grpSpPr>
          <p:pic>
            <p:nvPicPr>
              <p:cNvPr id="9" name="Picture 8" descr="H:\Infographics\39 Council Money Icon.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19645" y="4505342"/>
                <a:ext cx="773880" cy="1080120"/>
              </a:xfrm>
              <a:prstGeom prst="rect">
                <a:avLst/>
              </a:prstGeom>
              <a:noFill/>
              <a:ln>
                <a:noFill/>
              </a:ln>
            </p:spPr>
          </p:pic>
          <p:sp>
            <p:nvSpPr>
              <p:cNvPr id="10" name="Rectangle 9"/>
              <p:cNvSpPr/>
              <p:nvPr/>
            </p:nvSpPr>
            <p:spPr>
              <a:xfrm>
                <a:off x="1463585" y="5661248"/>
                <a:ext cx="2286000" cy="369332"/>
              </a:xfrm>
              <a:prstGeom prst="rect">
                <a:avLst/>
              </a:prstGeom>
            </p:spPr>
            <p:txBody>
              <a:bodyPr wrap="square">
                <a:spAutoFit/>
              </a:bodyPr>
              <a:lstStyle/>
              <a:p>
                <a:pPr lvl="0" algn="ctr"/>
                <a:endParaRPr lang="en-GB" dirty="0"/>
              </a:p>
            </p:txBody>
          </p:sp>
        </p:grpSp>
        <p:sp>
          <p:nvSpPr>
            <p:cNvPr id="18" name="Rectangle 17">
              <a:extLst>
                <a:ext uri="{FF2B5EF4-FFF2-40B4-BE49-F238E27FC236}">
                  <a16:creationId xmlns:a16="http://schemas.microsoft.com/office/drawing/2014/main" id="{AEF82E0E-716F-4AD0-81CC-87CC0B1549BD}"/>
                </a:ext>
              </a:extLst>
            </p:cNvPr>
            <p:cNvSpPr/>
            <p:nvPr/>
          </p:nvSpPr>
          <p:spPr>
            <a:xfrm>
              <a:off x="1320079" y="5599961"/>
              <a:ext cx="2517677" cy="708912"/>
            </a:xfrm>
            <a:prstGeom prst="rect">
              <a:avLst/>
            </a:prstGeom>
          </p:spPr>
          <p:txBody>
            <a:bodyPr wrap="none">
              <a:spAutoFit/>
            </a:bodyPr>
            <a:lstStyle/>
            <a:p>
              <a:pPr algn="ctr">
                <a:lnSpc>
                  <a:spcPct val="115000"/>
                </a:lnSpc>
                <a:spcAft>
                  <a:spcPts val="0"/>
                </a:spcAft>
              </a:pPr>
              <a:r>
                <a:rPr lang="cy-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Gwneud cais am gredyd</a:t>
              </a:r>
              <a:r>
                <a:rPr lang="cy-GB" dirty="0">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15000"/>
                </a:lnSpc>
                <a:spcAft>
                  <a:spcPts val="0"/>
                </a:spcAft>
              </a:pPr>
              <a:r>
                <a:rPr lang="cy-GB"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Gwella sgôr credyd</a:t>
              </a:r>
              <a:endParaRPr lang="en-GB" dirty="0">
                <a:latin typeface="Arial" panose="020B0604020202020204" pitchFamily="34" charset="0"/>
                <a:ea typeface="Calibri" panose="020F0502020204030204" pitchFamily="34" charset="0"/>
                <a:cs typeface="Times New Roman" panose="02020603050405020304" pitchFamily="18" charset="0"/>
              </a:endParaRPr>
            </a:p>
          </p:txBody>
        </p:sp>
      </p:grpSp>
      <p:pic>
        <p:nvPicPr>
          <p:cNvPr id="21" name="Recorded Sound">
            <a:hlinkClick r:id="" action="ppaction://media"/>
            <a:extLst>
              <a:ext uri="{FF2B5EF4-FFF2-40B4-BE49-F238E27FC236}">
                <a16:creationId xmlns:a16="http://schemas.microsoft.com/office/drawing/2014/main" id="{F8189361-E3F7-4CDA-BB30-534C7F3300D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21813" y="860176"/>
            <a:ext cx="487363" cy="487363"/>
          </a:xfrm>
          <a:prstGeom prst="rect">
            <a:avLst/>
          </a:prstGeom>
        </p:spPr>
      </p:pic>
    </p:spTree>
    <p:extLst>
      <p:ext uri="{BB962C8B-B14F-4D97-AF65-F5344CB8AC3E}">
        <p14:creationId xmlns:p14="http://schemas.microsoft.com/office/powerpoint/2010/main" val="243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5941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935454"/>
            <a:ext cx="4716898" cy="1143000"/>
          </a:xfrm>
        </p:spPr>
        <p:txBody>
          <a:bodyPr/>
          <a:lstStyle/>
          <a:p>
            <a:pPr algn="ctr"/>
            <a:r>
              <a:rPr lang="cy-GB" dirty="0"/>
              <a:t>Pwy all gofrestru?</a:t>
            </a:r>
            <a:endParaRPr lang="en-GB" dirty="0"/>
          </a:p>
        </p:txBody>
      </p:sp>
      <p:sp>
        <p:nvSpPr>
          <p:cNvPr id="3" name="Content Placeholder 2"/>
          <p:cNvSpPr>
            <a:spLocks noGrp="1"/>
          </p:cNvSpPr>
          <p:nvPr>
            <p:ph idx="1"/>
          </p:nvPr>
        </p:nvSpPr>
        <p:spPr/>
        <p:txBody>
          <a:bodyPr/>
          <a:lstStyle/>
          <a:p>
            <a:pPr marL="0" lvl="0" indent="0">
              <a:buNone/>
            </a:pPr>
            <a:endParaRPr lang="en-GB" dirty="0"/>
          </a:p>
          <a:p>
            <a:pPr lvl="0"/>
            <a:r>
              <a:rPr lang="cy-GB" dirty="0"/>
              <a:t>Os ydych chi'n 14 neu 15 oed </a:t>
            </a:r>
          </a:p>
          <a:p>
            <a:pPr marL="0" lvl="0" indent="0">
              <a:buNone/>
            </a:pPr>
            <a:r>
              <a:rPr lang="cy-GB" dirty="0"/>
              <a:t>   rydych chi'n gallu cofrestru</a:t>
            </a:r>
            <a:endParaRPr lang="en-GB" dirty="0"/>
          </a:p>
          <a:p>
            <a:pPr lvl="0"/>
            <a:r>
              <a:rPr lang="en-GB" dirty="0" err="1">
                <a:effectLst/>
                <a:ea typeface="Calibri" panose="020F0502020204030204" pitchFamily="34" charset="0"/>
              </a:rPr>
              <a:t>Os</a:t>
            </a:r>
            <a:r>
              <a:rPr lang="en-GB" dirty="0">
                <a:effectLst/>
                <a:ea typeface="Calibri" panose="020F0502020204030204" pitchFamily="34" charset="0"/>
              </a:rPr>
              <a:t> </a:t>
            </a:r>
            <a:r>
              <a:rPr lang="en-GB" dirty="0" err="1">
                <a:effectLst/>
                <a:ea typeface="Calibri" panose="020F0502020204030204" pitchFamily="34" charset="0"/>
              </a:rPr>
              <a:t>ydych</a:t>
            </a:r>
            <a:r>
              <a:rPr lang="en-GB" dirty="0">
                <a:effectLst/>
                <a:ea typeface="Calibri" panose="020F0502020204030204" pitchFamily="34" charset="0"/>
              </a:rPr>
              <a:t> </a:t>
            </a:r>
            <a:r>
              <a:rPr lang="en-GB" dirty="0" err="1">
                <a:effectLst/>
                <a:ea typeface="Calibri" panose="020F0502020204030204" pitchFamily="34" charset="0"/>
              </a:rPr>
              <a:t>chi’n</a:t>
            </a:r>
            <a:r>
              <a:rPr lang="en-GB" dirty="0">
                <a:effectLst/>
                <a:ea typeface="Calibri" panose="020F0502020204030204" pitchFamily="34" charset="0"/>
              </a:rPr>
              <a:t> 16-17 ac </a:t>
            </a:r>
            <a:r>
              <a:rPr lang="en-GB" dirty="0" err="1">
                <a:effectLst/>
                <a:ea typeface="Calibri" panose="020F0502020204030204" pitchFamily="34" charset="0"/>
              </a:rPr>
              <a:t>yw</a:t>
            </a:r>
            <a:r>
              <a:rPr lang="en-GB" dirty="0">
                <a:effectLst/>
                <a:ea typeface="Calibri" panose="020F0502020204030204" pitchFamily="34" charset="0"/>
              </a:rPr>
              <a:t> </a:t>
            </a:r>
            <a:r>
              <a:rPr lang="en-GB" dirty="0" err="1">
                <a:effectLst/>
                <a:ea typeface="Calibri" panose="020F0502020204030204" pitchFamily="34" charset="0"/>
              </a:rPr>
              <a:t>byw</a:t>
            </a:r>
            <a:r>
              <a:rPr lang="en-GB" dirty="0">
                <a:effectLst/>
                <a:ea typeface="Calibri" panose="020F0502020204030204" pitchFamily="34" charset="0"/>
              </a:rPr>
              <a:t> </a:t>
            </a:r>
            <a:r>
              <a:rPr lang="en-GB" dirty="0" err="1">
                <a:effectLst/>
                <a:ea typeface="Calibri" panose="020F0502020204030204" pitchFamily="34" charset="0"/>
              </a:rPr>
              <a:t>yng</a:t>
            </a:r>
            <a:r>
              <a:rPr lang="en-GB" dirty="0">
                <a:effectLst/>
                <a:ea typeface="Calibri" panose="020F0502020204030204" pitchFamily="34" charset="0"/>
              </a:rPr>
              <a:t> </a:t>
            </a:r>
            <a:r>
              <a:rPr lang="en-GB" dirty="0" err="1">
                <a:effectLst/>
                <a:ea typeface="Calibri" panose="020F0502020204030204" pitchFamily="34" charset="0"/>
              </a:rPr>
              <a:t>Nhyumru</a:t>
            </a:r>
            <a:r>
              <a:rPr lang="en-GB" dirty="0">
                <a:effectLst/>
                <a:ea typeface="Calibri" panose="020F0502020204030204" pitchFamily="34" charset="0"/>
              </a:rPr>
              <a:t>, </a:t>
            </a:r>
            <a:r>
              <a:rPr lang="en-GB" dirty="0" err="1">
                <a:effectLst/>
                <a:ea typeface="Calibri" panose="020F0502020204030204" pitchFamily="34" charset="0"/>
              </a:rPr>
              <a:t>gallwch</a:t>
            </a:r>
            <a:r>
              <a:rPr lang="en-GB" dirty="0">
                <a:effectLst/>
                <a:ea typeface="Calibri" panose="020F0502020204030204" pitchFamily="34" charset="0"/>
              </a:rPr>
              <a:t> </a:t>
            </a:r>
            <a:r>
              <a:rPr lang="en-GB" dirty="0" err="1">
                <a:effectLst/>
                <a:ea typeface="Calibri" panose="020F0502020204030204" pitchFamily="34" charset="0"/>
              </a:rPr>
              <a:t>bleidleisio</a:t>
            </a:r>
            <a:r>
              <a:rPr lang="en-GB" dirty="0">
                <a:effectLst/>
                <a:ea typeface="Calibri" panose="020F0502020204030204" pitchFamily="34" charset="0"/>
              </a:rPr>
              <a:t> </a:t>
            </a:r>
            <a:r>
              <a:rPr lang="en-GB" dirty="0" err="1">
                <a:effectLst/>
                <a:ea typeface="Calibri" panose="020F0502020204030204" pitchFamily="34" charset="0"/>
              </a:rPr>
              <a:t>mewn</a:t>
            </a:r>
            <a:r>
              <a:rPr lang="en-GB" dirty="0">
                <a:effectLst/>
                <a:ea typeface="Calibri" panose="020F0502020204030204" pitchFamily="34" charset="0"/>
              </a:rPr>
              <a:t> </a:t>
            </a:r>
            <a:r>
              <a:rPr lang="en-GB" dirty="0" err="1">
                <a:effectLst/>
                <a:ea typeface="Calibri" panose="020F0502020204030204" pitchFamily="34" charset="0"/>
              </a:rPr>
              <a:t>Etholiadau</a:t>
            </a:r>
            <a:r>
              <a:rPr lang="en-GB" dirty="0">
                <a:effectLst/>
                <a:ea typeface="Calibri" panose="020F0502020204030204" pitchFamily="34" charset="0"/>
              </a:rPr>
              <a:t> </a:t>
            </a:r>
            <a:r>
              <a:rPr lang="en-GB" dirty="0" err="1">
                <a:effectLst/>
                <a:ea typeface="Calibri" panose="020F0502020204030204" pitchFamily="34" charset="0"/>
              </a:rPr>
              <a:t>Lleol</a:t>
            </a:r>
            <a:r>
              <a:rPr lang="en-GB" dirty="0">
                <a:effectLst/>
                <a:ea typeface="Calibri" panose="020F0502020204030204" pitchFamily="34" charset="0"/>
              </a:rPr>
              <a:t> ac </a:t>
            </a:r>
            <a:r>
              <a:rPr lang="en-GB" dirty="0" err="1">
                <a:effectLst/>
                <a:ea typeface="Calibri" panose="020F0502020204030204" pitchFamily="34" charset="0"/>
              </a:rPr>
              <a:t>Etholiadau</a:t>
            </a:r>
            <a:r>
              <a:rPr lang="en-GB" dirty="0">
                <a:effectLst/>
                <a:ea typeface="Calibri" panose="020F0502020204030204" pitchFamily="34" charset="0"/>
              </a:rPr>
              <a:t> Senedd Cymru</a:t>
            </a:r>
            <a:endParaRPr lang="en-GB" dirty="0"/>
          </a:p>
          <a:p>
            <a:pPr lvl="0"/>
            <a:r>
              <a:rPr lang="cy-GB" dirty="0"/>
              <a:t>Os ydych chi'n 18 oed neu hŷn gallwch bleidleisio mewn unrhyw etholiad</a:t>
            </a:r>
            <a:endParaRPr lang="en-GB" dirty="0"/>
          </a:p>
          <a:p>
            <a:pPr marL="0" indent="0">
              <a:buNone/>
            </a:pPr>
            <a:endParaRPr lang="en-GB" sz="3600" dirty="0"/>
          </a:p>
        </p:txBody>
      </p:sp>
      <p:pic>
        <p:nvPicPr>
          <p:cNvPr id="5" name="Content Placeholder 3" descr="H:\Infographics\58 Puzzled Icon.jpg"/>
          <p:cNvPicPr>
            <a:picLocks/>
          </p:cNvPicPr>
          <p:nvPr/>
        </p:nvPicPr>
        <p:blipFill>
          <a:blip r:embed="rId5"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380312" y="1196752"/>
            <a:ext cx="1378445" cy="2376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corded Sound">
            <a:hlinkClick r:id="" action="ppaction://media"/>
            <a:extLst>
              <a:ext uri="{FF2B5EF4-FFF2-40B4-BE49-F238E27FC236}">
                <a16:creationId xmlns:a16="http://schemas.microsoft.com/office/drawing/2014/main" id="{0BA50AC4-CBB9-4D8F-A2DA-67613F9D54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5574" y="443537"/>
            <a:ext cx="487363" cy="487363"/>
          </a:xfrm>
          <a:prstGeom prst="rect">
            <a:avLst/>
          </a:prstGeom>
        </p:spPr>
      </p:pic>
    </p:spTree>
    <p:extLst>
      <p:ext uri="{BB962C8B-B14F-4D97-AF65-F5344CB8AC3E}">
        <p14:creationId xmlns:p14="http://schemas.microsoft.com/office/powerpoint/2010/main" val="306796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28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696" y="1061193"/>
            <a:ext cx="5709320" cy="1143000"/>
          </a:xfrm>
        </p:spPr>
        <p:txBody>
          <a:bodyPr/>
          <a:lstStyle/>
          <a:p>
            <a:pPr algn="ctr"/>
            <a:br>
              <a:rPr lang="en-GB" dirty="0"/>
            </a:br>
            <a:r>
              <a:rPr lang="cy-GB" dirty="0"/>
              <a:t>Sut mae cofrestru?</a:t>
            </a:r>
            <a:br>
              <a:rPr lang="en-GB" dirty="0"/>
            </a:br>
            <a:endParaRPr lang="en-GB" dirty="0"/>
          </a:p>
        </p:txBody>
      </p:sp>
      <p:pic>
        <p:nvPicPr>
          <p:cNvPr id="4" name="Content Placeholder 3" descr="H:\Infographics\131 Devices Icon.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2348880"/>
            <a:ext cx="1408176" cy="1161288"/>
          </a:xfrm>
          <a:prstGeom prst="rect">
            <a:avLst/>
          </a:prstGeom>
          <a:noFill/>
          <a:ln>
            <a:noFill/>
          </a:ln>
        </p:spPr>
      </p:pic>
      <p:pic>
        <p:nvPicPr>
          <p:cNvPr id="5" name="Picture 4" descr="H:\Infographics\01 Phone Icon.jpg"/>
          <p:cNvPicPr/>
          <p:nvPr/>
        </p:nvPicPr>
        <p:blipFill>
          <a:blip r:embed="rId6">
            <a:extLst>
              <a:ext uri="{28A0092B-C50C-407E-A947-70E740481C1C}">
                <a14:useLocalDpi xmlns:a14="http://schemas.microsoft.com/office/drawing/2010/main" val="0"/>
              </a:ext>
            </a:extLst>
          </a:blip>
          <a:srcRect/>
          <a:stretch>
            <a:fillRect/>
          </a:stretch>
        </p:blipFill>
        <p:spPr bwMode="auto">
          <a:xfrm>
            <a:off x="3631656" y="2204864"/>
            <a:ext cx="1584176" cy="1368152"/>
          </a:xfrm>
          <a:prstGeom prst="rect">
            <a:avLst/>
          </a:prstGeom>
          <a:noFill/>
          <a:ln>
            <a:noFill/>
          </a:ln>
        </p:spPr>
      </p:pic>
      <p:pic>
        <p:nvPicPr>
          <p:cNvPr id="6" name="Picture 5" descr="H:\Infographics\195 Envelope Post Ico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0005" y="2214173"/>
            <a:ext cx="1968379" cy="1358844"/>
          </a:xfrm>
          <a:prstGeom prst="rect">
            <a:avLst/>
          </a:prstGeom>
          <a:noFill/>
          <a:ln>
            <a:noFill/>
          </a:ln>
        </p:spPr>
      </p:pic>
      <p:sp>
        <p:nvSpPr>
          <p:cNvPr id="7" name="Rectangle 6"/>
          <p:cNvSpPr/>
          <p:nvPr/>
        </p:nvSpPr>
        <p:spPr>
          <a:xfrm>
            <a:off x="395536" y="3715068"/>
            <a:ext cx="2808311" cy="338554"/>
          </a:xfrm>
          <a:prstGeom prst="rect">
            <a:avLst/>
          </a:prstGeom>
        </p:spPr>
        <p:txBody>
          <a:bodyPr wrap="square">
            <a:spAutoFit/>
          </a:bodyPr>
          <a:lstStyle/>
          <a:p>
            <a:r>
              <a:rPr lang="en-GB" sz="1600" b="1" dirty="0"/>
              <a:t>www.gov.uk/registertovote</a:t>
            </a:r>
            <a:endParaRPr lang="en-GB" sz="1600" dirty="0"/>
          </a:p>
        </p:txBody>
      </p:sp>
      <p:sp>
        <p:nvSpPr>
          <p:cNvPr id="8" name="Rectangle 7"/>
          <p:cNvSpPr/>
          <p:nvPr/>
        </p:nvSpPr>
        <p:spPr>
          <a:xfrm>
            <a:off x="3707904" y="3715068"/>
            <a:ext cx="1584176" cy="369332"/>
          </a:xfrm>
          <a:prstGeom prst="rect">
            <a:avLst/>
          </a:prstGeom>
        </p:spPr>
        <p:txBody>
          <a:bodyPr wrap="square">
            <a:spAutoFit/>
          </a:bodyPr>
          <a:lstStyle/>
          <a:p>
            <a:r>
              <a:rPr lang="en-GB" sz="1600" b="1" dirty="0"/>
              <a:t>01446</a:t>
            </a:r>
            <a:r>
              <a:rPr lang="en-GB" b="1" dirty="0"/>
              <a:t> </a:t>
            </a:r>
            <a:r>
              <a:rPr lang="en-GB" sz="1600" b="1" dirty="0"/>
              <a:t>729552</a:t>
            </a:r>
            <a:endParaRPr lang="en-GB" sz="1600" dirty="0"/>
          </a:p>
        </p:txBody>
      </p:sp>
      <p:sp>
        <p:nvSpPr>
          <p:cNvPr id="9" name="Rectangle 8"/>
          <p:cNvSpPr/>
          <p:nvPr/>
        </p:nvSpPr>
        <p:spPr>
          <a:xfrm>
            <a:off x="5929946" y="3715068"/>
            <a:ext cx="2228495" cy="338554"/>
          </a:xfrm>
          <a:prstGeom prst="rect">
            <a:avLst/>
          </a:prstGeom>
        </p:spPr>
        <p:txBody>
          <a:bodyPr wrap="none">
            <a:spAutoFit/>
          </a:bodyPr>
          <a:lstStyle/>
          <a:p>
            <a:r>
              <a:rPr lang="en-GB" sz="1600" b="1" dirty="0"/>
              <a:t>Invitation to Register</a:t>
            </a:r>
            <a:endParaRPr lang="en-GB" sz="1600" dirty="0"/>
          </a:p>
        </p:txBody>
      </p:sp>
      <p:sp>
        <p:nvSpPr>
          <p:cNvPr id="10" name="Rectangle 9"/>
          <p:cNvSpPr/>
          <p:nvPr/>
        </p:nvSpPr>
        <p:spPr>
          <a:xfrm>
            <a:off x="911944" y="4365104"/>
            <a:ext cx="7416824" cy="1015663"/>
          </a:xfrm>
          <a:prstGeom prst="rect">
            <a:avLst/>
          </a:prstGeom>
        </p:spPr>
        <p:txBody>
          <a:bodyPr wrap="square">
            <a:spAutoFit/>
          </a:bodyPr>
          <a:lstStyle/>
          <a:p>
            <a:pPr algn="ctr"/>
            <a:r>
              <a:rPr lang="en-GB" sz="2400" b="1" dirty="0">
                <a:solidFill>
                  <a:srgbClr val="FF0000"/>
                </a:solidFill>
              </a:rPr>
              <a:t> </a:t>
            </a:r>
            <a:endParaRPr lang="en-GB" sz="2800" b="1" dirty="0">
              <a:solidFill>
                <a:srgbClr val="FF0000"/>
              </a:solidFill>
            </a:endParaRPr>
          </a:p>
          <a:p>
            <a:pPr algn="ctr"/>
            <a:endParaRPr lang="en-GB" b="1" dirty="0">
              <a:solidFill>
                <a:srgbClr val="FF0000"/>
              </a:solidFill>
            </a:endParaRPr>
          </a:p>
          <a:p>
            <a:pPr algn="ctr"/>
            <a:endParaRPr lang="en-GB" b="1" dirty="0">
              <a:solidFill>
                <a:srgbClr val="FF0000"/>
              </a:solidFill>
            </a:endParaRPr>
          </a:p>
        </p:txBody>
      </p:sp>
      <p:sp>
        <p:nvSpPr>
          <p:cNvPr id="3" name="Rectangle 2">
            <a:extLst>
              <a:ext uri="{FF2B5EF4-FFF2-40B4-BE49-F238E27FC236}">
                <a16:creationId xmlns:a16="http://schemas.microsoft.com/office/drawing/2014/main" id="{D1B661AC-DAC2-42E2-9F8D-028EDA345937}"/>
              </a:ext>
            </a:extLst>
          </p:cNvPr>
          <p:cNvSpPr/>
          <p:nvPr/>
        </p:nvSpPr>
        <p:spPr>
          <a:xfrm>
            <a:off x="911944" y="4450797"/>
            <a:ext cx="6756400" cy="2042547"/>
          </a:xfrm>
          <a:prstGeom prst="rect">
            <a:avLst/>
          </a:prstGeom>
        </p:spPr>
        <p:txBody>
          <a:bodyPr wrap="square">
            <a:spAutoFit/>
          </a:bodyPr>
          <a:lstStyle/>
          <a:p>
            <a:pPr algn="ctr">
              <a:lnSpc>
                <a:spcPct val="115000"/>
              </a:lnSpc>
              <a:spcAft>
                <a:spcPts val="0"/>
              </a:spcAft>
            </a:pPr>
            <a:r>
              <a:rPr lang="cy-GB"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Rhaid i chi gofrestru'n unigol.</a:t>
            </a:r>
            <a:endParaRPr lang="en-GB" sz="2800" b="1"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cy-GB"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Os ydych wedi troi'n 16 ar adeg gwneud cais, bydd angen eich</a:t>
            </a:r>
            <a:endParaRPr lang="en-GB" sz="2800" b="1"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cy-GB" sz="28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Rhif Yswiriant Gwladol</a:t>
            </a:r>
            <a:r>
              <a:rPr lang="cy-GB"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arnoch</a:t>
            </a:r>
            <a:endParaRPr lang="en-GB" sz="2800" b="1"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11" name="Recorded Sound">
            <a:hlinkClick r:id="" action="ppaction://media"/>
            <a:extLst>
              <a:ext uri="{FF2B5EF4-FFF2-40B4-BE49-F238E27FC236}">
                <a16:creationId xmlns:a16="http://schemas.microsoft.com/office/drawing/2014/main" id="{C3A68A82-2B14-4E10-B861-D65504CAE1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8768" y="404664"/>
            <a:ext cx="487363" cy="487363"/>
          </a:xfrm>
          <a:prstGeom prst="rect">
            <a:avLst/>
          </a:prstGeom>
        </p:spPr>
      </p:pic>
    </p:spTree>
    <p:extLst>
      <p:ext uri="{BB962C8B-B14F-4D97-AF65-F5344CB8AC3E}">
        <p14:creationId xmlns:p14="http://schemas.microsoft.com/office/powerpoint/2010/main" val="22986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37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924944"/>
            <a:ext cx="8229600" cy="1143000"/>
          </a:xfrm>
        </p:spPr>
        <p:txBody>
          <a:bodyPr/>
          <a:lstStyle/>
          <a:p>
            <a:pPr algn="ctr"/>
            <a:r>
              <a:rPr lang="en-GB" sz="4800" dirty="0"/>
              <a:t>www.gov.uk/registertovote</a:t>
            </a:r>
          </a:p>
        </p:txBody>
      </p:sp>
      <p:pic>
        <p:nvPicPr>
          <p:cNvPr id="4" name="Recorded Sound">
            <a:hlinkClick r:id="" action="ppaction://media"/>
            <a:extLst>
              <a:ext uri="{FF2B5EF4-FFF2-40B4-BE49-F238E27FC236}">
                <a16:creationId xmlns:a16="http://schemas.microsoft.com/office/drawing/2014/main" id="{65C0B026-CA20-4CA2-AFC2-731BFD00AA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3686" y="548680"/>
            <a:ext cx="487363" cy="487363"/>
          </a:xfrm>
          <a:prstGeom prst="rect">
            <a:avLst/>
          </a:prstGeom>
        </p:spPr>
      </p:pic>
    </p:spTree>
    <p:extLst>
      <p:ext uri="{BB962C8B-B14F-4D97-AF65-F5344CB8AC3E}">
        <p14:creationId xmlns:p14="http://schemas.microsoft.com/office/powerpoint/2010/main" val="414526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AAA4B6-DB8A-42A1-938C-DE5E78F71D8E}"/>
              </a:ext>
            </a:extLst>
          </p:cNvPr>
          <p:cNvPicPr>
            <a:picLocks noGrp="1" noChangeAspect="1"/>
          </p:cNvPicPr>
          <p:nvPr>
            <p:ph idx="1"/>
          </p:nvPr>
        </p:nvPicPr>
        <p:blipFill>
          <a:blip r:embed="rId5"/>
          <a:stretch>
            <a:fillRect/>
          </a:stretch>
        </p:blipFill>
        <p:spPr>
          <a:xfrm>
            <a:off x="2627784" y="1600200"/>
            <a:ext cx="3888432" cy="4997450"/>
          </a:xfrm>
          <a:prstGeom prst="rect">
            <a:avLst/>
          </a:prstGeom>
        </p:spPr>
      </p:pic>
      <p:pic>
        <p:nvPicPr>
          <p:cNvPr id="5" name="Recorded Sound">
            <a:hlinkClick r:id="" action="ppaction://media"/>
            <a:extLst>
              <a:ext uri="{FF2B5EF4-FFF2-40B4-BE49-F238E27FC236}">
                <a16:creationId xmlns:a16="http://schemas.microsoft.com/office/drawing/2014/main" id="{3744725D-805D-4A14-A58D-CF0E92F4D7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620688"/>
            <a:ext cx="487363" cy="487363"/>
          </a:xfrm>
          <a:prstGeom prst="rect">
            <a:avLst/>
          </a:prstGeom>
        </p:spPr>
      </p:pic>
    </p:spTree>
    <p:extLst>
      <p:ext uri="{BB962C8B-B14F-4D97-AF65-F5344CB8AC3E}">
        <p14:creationId xmlns:p14="http://schemas.microsoft.com/office/powerpoint/2010/main" val="7492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9EE29D-59BB-499F-B44B-4B12A12AEC93}"/>
              </a:ext>
            </a:extLst>
          </p:cNvPr>
          <p:cNvPicPr>
            <a:picLocks noGrp="1" noChangeAspect="1"/>
          </p:cNvPicPr>
          <p:nvPr>
            <p:ph idx="1"/>
          </p:nvPr>
        </p:nvPicPr>
        <p:blipFill>
          <a:blip r:embed="rId5"/>
          <a:stretch>
            <a:fillRect/>
          </a:stretch>
        </p:blipFill>
        <p:spPr>
          <a:xfrm>
            <a:off x="2249786" y="1628800"/>
            <a:ext cx="4644428" cy="4313628"/>
          </a:xfrm>
          <a:prstGeom prst="rect">
            <a:avLst/>
          </a:prstGeom>
        </p:spPr>
      </p:pic>
      <p:pic>
        <p:nvPicPr>
          <p:cNvPr id="5" name="Recorded Sound">
            <a:hlinkClick r:id="" action="ppaction://media"/>
            <a:extLst>
              <a:ext uri="{FF2B5EF4-FFF2-40B4-BE49-F238E27FC236}">
                <a16:creationId xmlns:a16="http://schemas.microsoft.com/office/drawing/2014/main" id="{A7A4D8B6-425F-49DA-8D36-28315B9961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692696"/>
            <a:ext cx="487363" cy="487363"/>
          </a:xfrm>
          <a:prstGeom prst="rect">
            <a:avLst/>
          </a:prstGeom>
        </p:spPr>
      </p:pic>
    </p:spTree>
    <p:extLst>
      <p:ext uri="{BB962C8B-B14F-4D97-AF65-F5344CB8AC3E}">
        <p14:creationId xmlns:p14="http://schemas.microsoft.com/office/powerpoint/2010/main" val="8087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em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TM10001115[[fn=Parcel]]</Template>
  <TotalTime>10402</TotalTime>
  <Words>2274</Words>
  <Application>Microsoft Office PowerPoint</Application>
  <PresentationFormat>On-screen Show (4:3)</PresentationFormat>
  <Paragraphs>136</Paragraphs>
  <Slides>27</Slides>
  <Notes>27</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Bradley Hand ITC</vt:lpstr>
      <vt:lpstr>Calibri</vt:lpstr>
      <vt:lpstr>Times New Roman</vt:lpstr>
      <vt:lpstr>Theme1</vt:lpstr>
      <vt:lpstr>  Y  GOFRESTR  ETHOLIADOL  </vt:lpstr>
      <vt:lpstr>  Cyflwyniad</vt:lpstr>
      <vt:lpstr>   Beth yw’r Gofrestr Etholiadol? </vt:lpstr>
      <vt:lpstr> Pam ddylen ni gofrestru i bleidleisio?      </vt:lpstr>
      <vt:lpstr>Pwy all gofrestru?</vt:lpstr>
      <vt:lpstr> Sut mae cofrestru? </vt:lpstr>
      <vt:lpstr>www.gov.uk/registertovote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Yr hyn oedd dan sylw heddiw ?</vt:lpstr>
      <vt:lpstr>PowerPoint Presentation</vt:lpstr>
      <vt:lpstr> Sut mae cofrestru?</vt:lpstr>
    </vt:vector>
  </TitlesOfParts>
  <Company>Vale of Glamorgan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Morning Cowbridge Comprehensive School</dc:title>
  <dc:creator>Savory, Linda J</dc:creator>
  <cp:lastModifiedBy>Savory, Linda J (EReg)</cp:lastModifiedBy>
  <cp:revision>122</cp:revision>
  <cp:lastPrinted>2018-11-20T13:25:13Z</cp:lastPrinted>
  <dcterms:created xsi:type="dcterms:W3CDTF">2018-11-16T09:46:26Z</dcterms:created>
  <dcterms:modified xsi:type="dcterms:W3CDTF">2022-01-06T16:25:54Z</dcterms:modified>
</cp:coreProperties>
</file>