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6" r:id="rId2"/>
    <p:sldId id="263" r:id="rId3"/>
    <p:sldId id="257" r:id="rId4"/>
    <p:sldId id="258" r:id="rId5"/>
    <p:sldId id="259" r:id="rId6"/>
    <p:sldId id="260" r:id="rId7"/>
    <p:sldId id="266" r:id="rId8"/>
    <p:sldId id="267" r:id="rId9"/>
    <p:sldId id="268" r:id="rId10"/>
    <p:sldId id="269" r:id="rId11"/>
    <p:sldId id="270" r:id="rId12"/>
    <p:sldId id="271" r:id="rId13"/>
    <p:sldId id="272" r:id="rId14"/>
    <p:sldId id="273" r:id="rId15"/>
    <p:sldId id="274" r:id="rId16"/>
    <p:sldId id="275" r:id="rId17"/>
    <p:sldId id="276" r:id="rId18"/>
    <p:sldId id="283" r:id="rId19"/>
    <p:sldId id="278" r:id="rId20"/>
    <p:sldId id="279" r:id="rId21"/>
    <p:sldId id="280" r:id="rId22"/>
    <p:sldId id="281" r:id="rId23"/>
    <p:sldId id="284" r:id="rId24"/>
    <p:sldId id="285" r:id="rId25"/>
    <p:sldId id="264" r:id="rId26"/>
    <p:sldId id="261" r:id="rId27"/>
    <p:sldId id="265" r:id="rId28"/>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74368" autoAdjust="0"/>
  </p:normalViewPr>
  <p:slideViewPr>
    <p:cSldViewPr>
      <p:cViewPr varScale="1">
        <p:scale>
          <a:sx n="64" d="100"/>
          <a:sy n="64" d="100"/>
        </p:scale>
        <p:origin x="2006" y="53"/>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038" y="0"/>
            <a:ext cx="2951162" cy="496888"/>
          </a:xfrm>
          <a:prstGeom prst="rect">
            <a:avLst/>
          </a:prstGeom>
        </p:spPr>
        <p:txBody>
          <a:bodyPr vert="horz" lIns="91440" tIns="45720" rIns="91440" bIns="45720" rtlCol="0"/>
          <a:lstStyle>
            <a:lvl1pPr algn="r">
              <a:defRPr sz="1200"/>
            </a:lvl1pPr>
          </a:lstStyle>
          <a:p>
            <a:fld id="{4218207F-1D34-4DFE-AD42-CDC55BBE5E24}" type="datetimeFigureOut">
              <a:rPr lang="en-GB" smtClean="0"/>
              <a:t>06/01/2022</a:t>
            </a:fld>
            <a:endParaRPr lang="en-GB"/>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1225"/>
            <a:ext cx="5446712" cy="44735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450"/>
            <a:ext cx="2951163"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038" y="9442450"/>
            <a:ext cx="2951162" cy="496888"/>
          </a:xfrm>
          <a:prstGeom prst="rect">
            <a:avLst/>
          </a:prstGeom>
        </p:spPr>
        <p:txBody>
          <a:bodyPr vert="horz" lIns="91440" tIns="45720" rIns="91440" bIns="45720" rtlCol="0" anchor="b"/>
          <a:lstStyle>
            <a:lvl1pPr algn="r">
              <a:defRPr sz="1200"/>
            </a:lvl1pPr>
          </a:lstStyle>
          <a:p>
            <a:fld id="{090C6ED5-1CEE-422B-A0ED-9BEB07EA77EF}" type="slidenum">
              <a:rPr lang="en-GB" smtClean="0"/>
              <a:t>‹#›</a:t>
            </a:fld>
            <a:endParaRPr lang="en-GB"/>
          </a:p>
        </p:txBody>
      </p:sp>
    </p:spTree>
    <p:extLst>
      <p:ext uri="{BB962C8B-B14F-4D97-AF65-F5344CB8AC3E}">
        <p14:creationId xmlns:p14="http://schemas.microsoft.com/office/powerpoint/2010/main" val="566990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gov.uk/lost-national-insurance-numb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Thank you to the speaker and the school for inviting me to speak on behalf of </a:t>
            </a:r>
            <a:r>
              <a:rPr lang="en-GB" dirty="0" err="1"/>
              <a:t>Elec</a:t>
            </a:r>
            <a:r>
              <a:rPr lang="en-GB" dirty="0"/>
              <a:t> Reg.</a:t>
            </a:r>
          </a:p>
          <a:p>
            <a:pPr marL="228600" indent="-228600">
              <a:buAutoNum type="arabicPeriod"/>
            </a:pPr>
            <a:r>
              <a:rPr lang="en-GB" dirty="0"/>
              <a:t>Good</a:t>
            </a:r>
            <a:r>
              <a:rPr lang="en-GB" baseline="0" dirty="0"/>
              <a:t> morning to the students and introduction.</a:t>
            </a:r>
          </a:p>
          <a:p>
            <a:pPr marL="0" indent="0">
              <a:buNone/>
            </a:pPr>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1</a:t>
            </a:fld>
            <a:endParaRPr lang="en-GB"/>
          </a:p>
        </p:txBody>
      </p:sp>
    </p:spTree>
    <p:extLst>
      <p:ext uri="{BB962C8B-B14F-4D97-AF65-F5344CB8AC3E}">
        <p14:creationId xmlns:p14="http://schemas.microsoft.com/office/powerpoint/2010/main" val="3409934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your date of birth. This page will work out your age to see if your National Insurance Number is required.</a:t>
            </a:r>
          </a:p>
        </p:txBody>
      </p:sp>
      <p:sp>
        <p:nvSpPr>
          <p:cNvPr id="4" name="Slide Number Placeholder 3"/>
          <p:cNvSpPr>
            <a:spLocks noGrp="1"/>
          </p:cNvSpPr>
          <p:nvPr>
            <p:ph type="sldNum" sz="quarter" idx="5"/>
          </p:nvPr>
        </p:nvSpPr>
        <p:spPr/>
        <p:txBody>
          <a:bodyPr/>
          <a:lstStyle/>
          <a:p>
            <a:fld id="{090C6ED5-1CEE-422B-A0ED-9BEB07EA77EF}" type="slidenum">
              <a:rPr lang="en-GB" smtClean="0"/>
              <a:t>11</a:t>
            </a:fld>
            <a:endParaRPr lang="en-GB"/>
          </a:p>
        </p:txBody>
      </p:sp>
    </p:spTree>
    <p:extLst>
      <p:ext uri="{BB962C8B-B14F-4D97-AF65-F5344CB8AC3E}">
        <p14:creationId xmlns:p14="http://schemas.microsoft.com/office/powerpoint/2010/main" val="4006059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add your full name, no nick names or broken down shortened version of your name. You should enter this as it would state on your birth certificate. </a:t>
            </a:r>
          </a:p>
        </p:txBody>
      </p:sp>
      <p:sp>
        <p:nvSpPr>
          <p:cNvPr id="4" name="Slide Number Placeholder 3"/>
          <p:cNvSpPr>
            <a:spLocks noGrp="1"/>
          </p:cNvSpPr>
          <p:nvPr>
            <p:ph type="sldNum" sz="quarter" idx="5"/>
          </p:nvPr>
        </p:nvSpPr>
        <p:spPr/>
        <p:txBody>
          <a:bodyPr/>
          <a:lstStyle/>
          <a:p>
            <a:fld id="{090C6ED5-1CEE-422B-A0ED-9BEB07EA77EF}" type="slidenum">
              <a:rPr lang="en-GB" smtClean="0"/>
              <a:t>12</a:t>
            </a:fld>
            <a:endParaRPr lang="en-GB"/>
          </a:p>
        </p:txBody>
      </p:sp>
    </p:spTree>
    <p:extLst>
      <p:ext uri="{BB962C8B-B14F-4D97-AF65-F5344CB8AC3E}">
        <p14:creationId xmlns:p14="http://schemas.microsoft.com/office/powerpoint/2010/main" val="3090162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not be asked this question if you are 14 or 15 years of age. You will only be required to give this information once you turn 16 years old. </a:t>
            </a:r>
          </a:p>
        </p:txBody>
      </p:sp>
      <p:sp>
        <p:nvSpPr>
          <p:cNvPr id="4" name="Slide Number Placeholder 3"/>
          <p:cNvSpPr>
            <a:spLocks noGrp="1"/>
          </p:cNvSpPr>
          <p:nvPr>
            <p:ph type="sldNum" sz="quarter" idx="5"/>
          </p:nvPr>
        </p:nvSpPr>
        <p:spPr/>
        <p:txBody>
          <a:bodyPr/>
          <a:lstStyle/>
          <a:p>
            <a:fld id="{090C6ED5-1CEE-422B-A0ED-9BEB07EA77EF}" type="slidenum">
              <a:rPr lang="en-GB" smtClean="0"/>
              <a:t>13</a:t>
            </a:fld>
            <a:endParaRPr lang="en-GB"/>
          </a:p>
        </p:txBody>
      </p:sp>
    </p:spTree>
    <p:extLst>
      <p:ext uri="{BB962C8B-B14F-4D97-AF65-F5344CB8AC3E}">
        <p14:creationId xmlns:p14="http://schemas.microsoft.com/office/powerpoint/2010/main" val="4025520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turned 16 and you do not know your National Insurance number or have not received it, you can click on the blue text under the box which will open up to give you the opportunity to explain why you don’t have it. You will still need to provide this information once you find or receive it. Your application will remain on hold until it is supplied. If you have turned 16 and it hasn’t been sent to you yet, you can contact </a:t>
            </a:r>
            <a:r>
              <a:rPr lang="en-US" sz="1200" kern="1200" dirty="0">
                <a:solidFill>
                  <a:schemeClr val="tx1"/>
                </a:solidFill>
                <a:effectLst/>
                <a:latin typeface="+mn-lt"/>
                <a:ea typeface="+mn-ea"/>
                <a:cs typeface="+mn-cs"/>
              </a:rPr>
              <a:t>HM Revenue &amp; Customs</a:t>
            </a:r>
            <a:r>
              <a:rPr lang="en-GB" sz="1200" kern="1200" dirty="0">
                <a:solidFill>
                  <a:schemeClr val="tx1"/>
                </a:solidFill>
                <a:effectLst/>
                <a:latin typeface="+mn-lt"/>
                <a:ea typeface="+mn-ea"/>
                <a:cs typeface="+mn-cs"/>
              </a:rPr>
              <a:t> on </a:t>
            </a:r>
            <a:r>
              <a:rPr lang="en-US" sz="1200" kern="1200" dirty="0">
                <a:solidFill>
                  <a:schemeClr val="tx1"/>
                </a:solidFill>
                <a:effectLst/>
                <a:latin typeface="+mn-lt"/>
                <a:ea typeface="+mn-ea"/>
                <a:cs typeface="+mn-cs"/>
              </a:rPr>
              <a:t>0300 200 3502 or on-line at  </a:t>
            </a:r>
            <a:r>
              <a:rPr lang="en-GB" sz="1200" u="sng" kern="1200" dirty="0">
                <a:solidFill>
                  <a:schemeClr val="tx1"/>
                </a:solidFill>
                <a:effectLst/>
                <a:latin typeface="+mn-lt"/>
                <a:ea typeface="+mn-ea"/>
                <a:cs typeface="+mn-cs"/>
                <a:hlinkClick r:id="rId3"/>
              </a:rPr>
              <a:t>www.gov.uk/lost-national-insurance-number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14</a:t>
            </a:fld>
            <a:endParaRPr lang="en-GB"/>
          </a:p>
        </p:txBody>
      </p:sp>
    </p:spTree>
    <p:extLst>
      <p:ext uri="{BB962C8B-B14F-4D97-AF65-F5344CB8AC3E}">
        <p14:creationId xmlns:p14="http://schemas.microsoft.com/office/powerpoint/2010/main" val="2282068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your postcode and find address</a:t>
            </a:r>
          </a:p>
        </p:txBody>
      </p:sp>
      <p:sp>
        <p:nvSpPr>
          <p:cNvPr id="4" name="Slide Number Placeholder 3"/>
          <p:cNvSpPr>
            <a:spLocks noGrp="1"/>
          </p:cNvSpPr>
          <p:nvPr>
            <p:ph type="sldNum" sz="quarter" idx="5"/>
          </p:nvPr>
        </p:nvSpPr>
        <p:spPr/>
        <p:txBody>
          <a:bodyPr/>
          <a:lstStyle/>
          <a:p>
            <a:fld id="{090C6ED5-1CEE-422B-A0ED-9BEB07EA77EF}" type="slidenum">
              <a:rPr lang="en-GB" smtClean="0"/>
              <a:t>15</a:t>
            </a:fld>
            <a:endParaRPr lang="en-GB"/>
          </a:p>
        </p:txBody>
      </p:sp>
    </p:spTree>
    <p:extLst>
      <p:ext uri="{BB962C8B-B14F-4D97-AF65-F5344CB8AC3E}">
        <p14:creationId xmlns:p14="http://schemas.microsoft.com/office/powerpoint/2010/main" val="1573378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have done this you will be able to click to open all the addresses within this postcode so that you can select your address. Then continue.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 can’t find the address in the drop down list, click the text saying ‘I can’t find my address in the list’ and it will let you free type an address.</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16</a:t>
            </a:fld>
            <a:endParaRPr lang="en-GB"/>
          </a:p>
        </p:txBody>
      </p:sp>
    </p:spTree>
    <p:extLst>
      <p:ext uri="{BB962C8B-B14F-4D97-AF65-F5344CB8AC3E}">
        <p14:creationId xmlns:p14="http://schemas.microsoft.com/office/powerpoint/2010/main" val="159660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 live at 2 homes and are not a student, you will need to confirm which address is their main home (or where you spend most of your time) .  You can only register once. However there is one exception to this, if you decide to go to higher education (residential college or University living away from home) you can register at both your home address and education address, </a:t>
            </a:r>
            <a:r>
              <a:rPr lang="en-GB" sz="1200" b="1" kern="1200" dirty="0">
                <a:solidFill>
                  <a:schemeClr val="tx1"/>
                </a:solidFill>
                <a:effectLst/>
                <a:latin typeface="+mn-lt"/>
                <a:ea typeface="+mn-ea"/>
                <a:cs typeface="+mn-cs"/>
              </a:rPr>
              <a:t>but you must only vote from one address in an election </a:t>
            </a:r>
            <a:r>
              <a:rPr lang="en-GB" sz="1200" kern="1200" dirty="0">
                <a:solidFill>
                  <a:schemeClr val="tx1"/>
                </a:solidFill>
                <a:effectLst/>
                <a:latin typeface="+mn-lt"/>
                <a:ea typeface="+mn-ea"/>
                <a:cs typeface="+mn-cs"/>
              </a:rPr>
              <a:t>(this is in law).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17</a:t>
            </a:fld>
            <a:endParaRPr lang="en-GB"/>
          </a:p>
        </p:txBody>
      </p:sp>
    </p:spTree>
    <p:extLst>
      <p:ext uri="{BB962C8B-B14F-4D97-AF65-F5344CB8AC3E}">
        <p14:creationId xmlns:p14="http://schemas.microsoft.com/office/powerpoint/2010/main" val="152175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If you click yes it will ask you to find their previous address </a:t>
            </a:r>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18</a:t>
            </a:fld>
            <a:endParaRPr lang="en-GB"/>
          </a:p>
        </p:txBody>
      </p:sp>
    </p:spTree>
    <p:extLst>
      <p:ext uri="{BB962C8B-B14F-4D97-AF65-F5344CB8AC3E}">
        <p14:creationId xmlns:p14="http://schemas.microsoft.com/office/powerpoint/2010/main" val="4048393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14 or 15 you should be automatically opted out of the register so that your details or not passed on. </a:t>
            </a:r>
          </a:p>
          <a:p>
            <a:endParaRPr lang="en-GB" dirty="0"/>
          </a:p>
          <a:p>
            <a:r>
              <a:rPr lang="en-GB" dirty="0"/>
              <a:t>If you are 16 or over you will be given the choice to opt out of the register. Please bare in mind what we discussed earlier about the open register. If you opt out, your details will not be passed to any third party, company or organisation to send you junk mail. </a:t>
            </a:r>
          </a:p>
        </p:txBody>
      </p:sp>
      <p:sp>
        <p:nvSpPr>
          <p:cNvPr id="4" name="Slide Number Placeholder 3"/>
          <p:cNvSpPr>
            <a:spLocks noGrp="1"/>
          </p:cNvSpPr>
          <p:nvPr>
            <p:ph type="sldNum" sz="quarter" idx="5"/>
          </p:nvPr>
        </p:nvSpPr>
        <p:spPr/>
        <p:txBody>
          <a:bodyPr/>
          <a:lstStyle/>
          <a:p>
            <a:fld id="{090C6ED5-1CEE-422B-A0ED-9BEB07EA77EF}" type="slidenum">
              <a:rPr lang="en-GB" smtClean="0"/>
              <a:t>19</a:t>
            </a:fld>
            <a:endParaRPr lang="en-GB"/>
          </a:p>
        </p:txBody>
      </p:sp>
    </p:spTree>
    <p:extLst>
      <p:ext uri="{BB962C8B-B14F-4D97-AF65-F5344CB8AC3E}">
        <p14:creationId xmlns:p14="http://schemas.microsoft.com/office/powerpoint/2010/main" val="2232018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not sure, you can check the information again by clicking on the blue text under the box before you make your decision, you can change your mind at any time but you will need to contact us directly. </a:t>
            </a:r>
          </a:p>
        </p:txBody>
      </p:sp>
      <p:sp>
        <p:nvSpPr>
          <p:cNvPr id="4" name="Slide Number Placeholder 3"/>
          <p:cNvSpPr>
            <a:spLocks noGrp="1"/>
          </p:cNvSpPr>
          <p:nvPr>
            <p:ph type="sldNum" sz="quarter" idx="5"/>
          </p:nvPr>
        </p:nvSpPr>
        <p:spPr/>
        <p:txBody>
          <a:bodyPr/>
          <a:lstStyle/>
          <a:p>
            <a:fld id="{090C6ED5-1CEE-422B-A0ED-9BEB07EA77EF}" type="slidenum">
              <a:rPr lang="en-GB" smtClean="0"/>
              <a:t>20</a:t>
            </a:fld>
            <a:endParaRPr lang="en-GB"/>
          </a:p>
        </p:txBody>
      </p:sp>
    </p:spTree>
    <p:extLst>
      <p:ext uri="{BB962C8B-B14F-4D97-AF65-F5344CB8AC3E}">
        <p14:creationId xmlns:p14="http://schemas.microsoft.com/office/powerpoint/2010/main" val="4135679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2</a:t>
            </a:fld>
            <a:endParaRPr lang="en-GB"/>
          </a:p>
        </p:txBody>
      </p:sp>
    </p:spTree>
    <p:extLst>
      <p:ext uri="{BB962C8B-B14F-4D97-AF65-F5344CB8AC3E}">
        <p14:creationId xmlns:p14="http://schemas.microsoft.com/office/powerpoint/2010/main" val="3400593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decide if you would like to go to the polling station on voting day and vote in person, tell us if you already have a postal vote or yes you would prefer to vote by post. We will then send you a form to complete, please remember to complete and return this form when you receive it as your signature is required to set this up for you. </a:t>
            </a:r>
          </a:p>
        </p:txBody>
      </p:sp>
      <p:sp>
        <p:nvSpPr>
          <p:cNvPr id="4" name="Slide Number Placeholder 3"/>
          <p:cNvSpPr>
            <a:spLocks noGrp="1"/>
          </p:cNvSpPr>
          <p:nvPr>
            <p:ph type="sldNum" sz="quarter" idx="5"/>
          </p:nvPr>
        </p:nvSpPr>
        <p:spPr/>
        <p:txBody>
          <a:bodyPr/>
          <a:lstStyle/>
          <a:p>
            <a:fld id="{090C6ED5-1CEE-422B-A0ED-9BEB07EA77EF}" type="slidenum">
              <a:rPr lang="en-GB" smtClean="0"/>
              <a:t>21</a:t>
            </a:fld>
            <a:endParaRPr lang="en-GB"/>
          </a:p>
        </p:txBody>
      </p:sp>
    </p:spTree>
    <p:extLst>
      <p:ext uri="{BB962C8B-B14F-4D97-AF65-F5344CB8AC3E}">
        <p14:creationId xmlns:p14="http://schemas.microsoft.com/office/powerpoint/2010/main" val="4059141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supply this information as it is important for us to be able to contact you if there is a problem with your application. Also by supplying your email address and mobile number we can from time to time send you important information about your entry on the register or an up and coming election. Please be assured your contact details are not passed on to any other person. </a:t>
            </a:r>
          </a:p>
        </p:txBody>
      </p:sp>
      <p:sp>
        <p:nvSpPr>
          <p:cNvPr id="4" name="Slide Number Placeholder 3"/>
          <p:cNvSpPr>
            <a:spLocks noGrp="1"/>
          </p:cNvSpPr>
          <p:nvPr>
            <p:ph type="sldNum" sz="quarter" idx="5"/>
          </p:nvPr>
        </p:nvSpPr>
        <p:spPr/>
        <p:txBody>
          <a:bodyPr/>
          <a:lstStyle/>
          <a:p>
            <a:fld id="{090C6ED5-1CEE-422B-A0ED-9BEB07EA77EF}" type="slidenum">
              <a:rPr lang="en-GB" smtClean="0"/>
              <a:t>22</a:t>
            </a:fld>
            <a:endParaRPr lang="en-GB"/>
          </a:p>
        </p:txBody>
      </p:sp>
    </p:spTree>
    <p:extLst>
      <p:ext uri="{BB962C8B-B14F-4D97-AF65-F5344CB8AC3E}">
        <p14:creationId xmlns:p14="http://schemas.microsoft.com/office/powerpoint/2010/main" val="1748030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check all your answers before submitting your application. You can go back to any part of your application if you wish to amend any part before submitting. </a:t>
            </a:r>
          </a:p>
        </p:txBody>
      </p:sp>
      <p:sp>
        <p:nvSpPr>
          <p:cNvPr id="4" name="Slide Number Placeholder 3"/>
          <p:cNvSpPr>
            <a:spLocks noGrp="1"/>
          </p:cNvSpPr>
          <p:nvPr>
            <p:ph type="sldNum" sz="quarter" idx="5"/>
          </p:nvPr>
        </p:nvSpPr>
        <p:spPr/>
        <p:txBody>
          <a:bodyPr/>
          <a:lstStyle/>
          <a:p>
            <a:fld id="{090C6ED5-1CEE-422B-A0ED-9BEB07EA77EF}" type="slidenum">
              <a:rPr lang="en-GB" smtClean="0"/>
              <a:t>23</a:t>
            </a:fld>
            <a:endParaRPr lang="en-GB"/>
          </a:p>
        </p:txBody>
      </p:sp>
    </p:spTree>
    <p:extLst>
      <p:ext uri="{BB962C8B-B14F-4D97-AF65-F5344CB8AC3E}">
        <p14:creationId xmlns:p14="http://schemas.microsoft.com/office/powerpoint/2010/main" val="4047444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submit you will be given a reference number. It is recommended that you make a note or take a screenshot of this reference number should you need to contact the office about your application. Once the application is verified and accepted a confirmation letter will be sent and this confirmation letter can also be used as proof of identity. </a:t>
            </a:r>
          </a:p>
        </p:txBody>
      </p:sp>
      <p:sp>
        <p:nvSpPr>
          <p:cNvPr id="4" name="Slide Number Placeholder 3"/>
          <p:cNvSpPr>
            <a:spLocks noGrp="1"/>
          </p:cNvSpPr>
          <p:nvPr>
            <p:ph type="sldNum" sz="quarter" idx="5"/>
          </p:nvPr>
        </p:nvSpPr>
        <p:spPr/>
        <p:txBody>
          <a:bodyPr/>
          <a:lstStyle/>
          <a:p>
            <a:fld id="{090C6ED5-1CEE-422B-A0ED-9BEB07EA77EF}" type="slidenum">
              <a:rPr lang="en-GB" smtClean="0"/>
              <a:t>24</a:t>
            </a:fld>
            <a:endParaRPr lang="en-GB"/>
          </a:p>
        </p:txBody>
      </p:sp>
    </p:spTree>
    <p:extLst>
      <p:ext uri="{BB962C8B-B14F-4D97-AF65-F5344CB8AC3E}">
        <p14:creationId xmlns:p14="http://schemas.microsoft.com/office/powerpoint/2010/main" val="2392124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a:p>
        </p:txBody>
      </p:sp>
      <p:sp>
        <p:nvSpPr>
          <p:cNvPr id="4" name="Slide Number Placeholder 3"/>
          <p:cNvSpPr>
            <a:spLocks noGrp="1"/>
          </p:cNvSpPr>
          <p:nvPr>
            <p:ph type="sldNum" sz="quarter" idx="10"/>
          </p:nvPr>
        </p:nvSpPr>
        <p:spPr/>
        <p:txBody>
          <a:bodyPr/>
          <a:lstStyle/>
          <a:p>
            <a:fld id="{090C6ED5-1CEE-422B-A0ED-9BEB07EA77EF}" type="slidenum">
              <a:rPr lang="en-GB" smtClean="0"/>
              <a:t>25</a:t>
            </a:fld>
            <a:endParaRPr lang="en-GB"/>
          </a:p>
        </p:txBody>
      </p:sp>
    </p:spTree>
    <p:extLst>
      <p:ext uri="{BB962C8B-B14F-4D97-AF65-F5344CB8AC3E}">
        <p14:creationId xmlns:p14="http://schemas.microsoft.com/office/powerpoint/2010/main" val="460182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to me today. </a:t>
            </a:r>
          </a:p>
          <a:p>
            <a:endParaRPr lang="en-GB" dirty="0"/>
          </a:p>
          <a:p>
            <a:r>
              <a:rPr lang="en-GB" b="1" dirty="0"/>
              <a:t>Teachers note – if any of your students would like to raise ideas or comments about this presentation or requires more information please feel free to allow the student to contact myself using the contact details found on slide one. </a:t>
            </a:r>
          </a:p>
          <a:p>
            <a:endParaRPr lang="en-GB" dirty="0"/>
          </a:p>
          <a:p>
            <a:r>
              <a:rPr lang="en-GB" dirty="0"/>
              <a:t>Many thanks</a:t>
            </a:r>
          </a:p>
          <a:p>
            <a:r>
              <a:rPr lang="en-GB" dirty="0"/>
              <a:t>Linda Savory</a:t>
            </a:r>
          </a:p>
          <a:p>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26</a:t>
            </a:fld>
            <a:endParaRPr lang="en-GB"/>
          </a:p>
        </p:txBody>
      </p:sp>
    </p:spTree>
    <p:extLst>
      <p:ext uri="{BB962C8B-B14F-4D97-AF65-F5344CB8AC3E}">
        <p14:creationId xmlns:p14="http://schemas.microsoft.com/office/powerpoint/2010/main" val="2526319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anyone who did not register today please make a note of the website or contact details so that you can apply at home. </a:t>
            </a:r>
          </a:p>
        </p:txBody>
      </p:sp>
      <p:sp>
        <p:nvSpPr>
          <p:cNvPr id="4" name="Slide Number Placeholder 3"/>
          <p:cNvSpPr>
            <a:spLocks noGrp="1"/>
          </p:cNvSpPr>
          <p:nvPr>
            <p:ph type="sldNum" sz="quarter" idx="5"/>
          </p:nvPr>
        </p:nvSpPr>
        <p:spPr/>
        <p:txBody>
          <a:bodyPr/>
          <a:lstStyle/>
          <a:p>
            <a:fld id="{090C6ED5-1CEE-422B-A0ED-9BEB07EA77EF}" type="slidenum">
              <a:rPr lang="en-GB" smtClean="0"/>
              <a:t>27</a:t>
            </a:fld>
            <a:endParaRPr lang="en-GB"/>
          </a:p>
        </p:txBody>
      </p:sp>
    </p:spTree>
    <p:extLst>
      <p:ext uri="{BB962C8B-B14F-4D97-AF65-F5344CB8AC3E}">
        <p14:creationId xmlns:p14="http://schemas.microsoft.com/office/powerpoint/2010/main" val="99298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3</a:t>
            </a:fld>
            <a:endParaRPr lang="en-GB"/>
          </a:p>
        </p:txBody>
      </p:sp>
    </p:spTree>
    <p:extLst>
      <p:ext uri="{BB962C8B-B14F-4D97-AF65-F5344CB8AC3E}">
        <p14:creationId xmlns:p14="http://schemas.microsoft.com/office/powerpoint/2010/main" val="322127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4</a:t>
            </a:fld>
            <a:endParaRPr lang="en-GB"/>
          </a:p>
        </p:txBody>
      </p:sp>
    </p:spTree>
    <p:extLst>
      <p:ext uri="{BB962C8B-B14F-4D97-AF65-F5344CB8AC3E}">
        <p14:creationId xmlns:p14="http://schemas.microsoft.com/office/powerpoint/2010/main" val="3242868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14 or 15 you can register your details so that you are ready in the system for when you turn 16. </a:t>
            </a:r>
          </a:p>
          <a:p>
            <a:endParaRPr lang="en-GB" dirty="0"/>
          </a:p>
          <a:p>
            <a:r>
              <a:rPr lang="en-GB" dirty="0"/>
              <a:t>If you are 16 or 17 you can register and vote in an up and coming Local &amp; Senedd Elections.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Once you turn 18 and you are a qualifying foreign citizen residing in Wales you can register and vote in any other Elections, although your nationality may only qualify you to vote in certain elections. (</a:t>
            </a:r>
            <a:r>
              <a:rPr lang="en-GB" dirty="0">
                <a:effectLst/>
              </a:rPr>
              <a:t>A qualifying foreign citizen is someone who has or does not require leave to remain, or is treated as having leave to enter or remain in the UK).</a:t>
            </a:r>
          </a:p>
          <a:p>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5</a:t>
            </a:fld>
            <a:endParaRPr lang="en-GB"/>
          </a:p>
        </p:txBody>
      </p:sp>
    </p:spTree>
    <p:extLst>
      <p:ext uri="{BB962C8B-B14F-4D97-AF65-F5344CB8AC3E}">
        <p14:creationId xmlns:p14="http://schemas.microsoft.com/office/powerpoint/2010/main" val="2952590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fld id="{090C6ED5-1CEE-422B-A0ED-9BEB07EA77EF}" type="slidenum">
              <a:rPr lang="en-GB" smtClean="0"/>
              <a:t>6</a:t>
            </a:fld>
            <a:endParaRPr lang="en-GB"/>
          </a:p>
        </p:txBody>
      </p:sp>
    </p:spTree>
    <p:extLst>
      <p:ext uri="{BB962C8B-B14F-4D97-AF65-F5344CB8AC3E}">
        <p14:creationId xmlns:p14="http://schemas.microsoft.com/office/powerpoint/2010/main" val="388239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register to vote page, this will tell you a little bit of information about the register about who can register and things that you may need to know. Click “start now” to apply. </a:t>
            </a:r>
          </a:p>
        </p:txBody>
      </p:sp>
      <p:sp>
        <p:nvSpPr>
          <p:cNvPr id="4" name="Slide Number Placeholder 3"/>
          <p:cNvSpPr>
            <a:spLocks noGrp="1"/>
          </p:cNvSpPr>
          <p:nvPr>
            <p:ph type="sldNum" sz="quarter" idx="5"/>
          </p:nvPr>
        </p:nvSpPr>
        <p:spPr/>
        <p:txBody>
          <a:bodyPr/>
          <a:lstStyle/>
          <a:p>
            <a:fld id="{090C6ED5-1CEE-422B-A0ED-9BEB07EA77EF}" type="slidenum">
              <a:rPr lang="en-GB" smtClean="0"/>
              <a:t>8</a:t>
            </a:fld>
            <a:endParaRPr lang="en-GB"/>
          </a:p>
        </p:txBody>
      </p:sp>
    </p:spTree>
    <p:extLst>
      <p:ext uri="{BB962C8B-B14F-4D97-AF65-F5344CB8AC3E}">
        <p14:creationId xmlns:p14="http://schemas.microsoft.com/office/powerpoint/2010/main" val="1292316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Confirm where you live</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9</a:t>
            </a:fld>
            <a:endParaRPr lang="en-GB"/>
          </a:p>
        </p:txBody>
      </p:sp>
    </p:spTree>
    <p:extLst>
      <p:ext uri="{BB962C8B-B14F-4D97-AF65-F5344CB8AC3E}">
        <p14:creationId xmlns:p14="http://schemas.microsoft.com/office/powerpoint/2010/main" val="1333530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Confirm you nationality. If you are unsure, you can click on “Help with nationality” for more information</a:t>
            </a:r>
          </a:p>
        </p:txBody>
      </p:sp>
      <p:sp>
        <p:nvSpPr>
          <p:cNvPr id="4" name="Slide Number Placeholder 3"/>
          <p:cNvSpPr>
            <a:spLocks noGrp="1"/>
          </p:cNvSpPr>
          <p:nvPr>
            <p:ph type="sldNum" sz="quarter" idx="5"/>
          </p:nvPr>
        </p:nvSpPr>
        <p:spPr/>
        <p:txBody>
          <a:bodyPr/>
          <a:lstStyle/>
          <a:p>
            <a:fld id="{090C6ED5-1CEE-422B-A0ED-9BEB07EA77EF}" type="slidenum">
              <a:rPr lang="en-GB" smtClean="0"/>
              <a:t>10</a:t>
            </a:fld>
            <a:endParaRPr lang="en-GB"/>
          </a:p>
        </p:txBody>
      </p:sp>
    </p:spTree>
    <p:extLst>
      <p:ext uri="{BB962C8B-B14F-4D97-AF65-F5344CB8AC3E}">
        <p14:creationId xmlns:p14="http://schemas.microsoft.com/office/powerpoint/2010/main" val="3182963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3808510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3585915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60350"/>
            <a:ext cx="2058988" cy="586581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60350"/>
            <a:ext cx="6029325" cy="5865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3766812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53086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3548450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245219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244136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183569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44521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318569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413568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CCE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260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dirty="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F410F60E-5498-4407-91C5-05984D736019}" type="datetimeFigureOut">
              <a:rPr lang="en-GB" smtClean="0"/>
              <a:t>06/01/2022</a:t>
            </a:fld>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3ADD0E5-BD14-4AFD-865B-51B5BA64EC3E}" type="slidenum">
              <a:rPr lang="en-GB" smtClean="0"/>
              <a:t>‹#›</a:t>
            </a:fld>
            <a:endParaRPr lang="en-GB" dirty="0"/>
          </a:p>
        </p:txBody>
      </p:sp>
      <p:sp>
        <p:nvSpPr>
          <p:cNvPr id="1032" name="Text Box 8"/>
          <p:cNvSpPr txBox="1">
            <a:spLocks noChangeArrowheads="1"/>
          </p:cNvSpPr>
          <p:nvPr/>
        </p:nvSpPr>
        <p:spPr bwMode="auto">
          <a:xfrm>
            <a:off x="2232025" y="476250"/>
            <a:ext cx="6911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3600" b="1"/>
              <a:t>Vale of Glamorgan Council</a:t>
            </a:r>
            <a:r>
              <a:rPr lang="en-GB"/>
              <a:t> </a:t>
            </a:r>
          </a:p>
        </p:txBody>
      </p:sp>
      <p:pic>
        <p:nvPicPr>
          <p:cNvPr id="9" name="Picture 8"/>
          <p:cNvPicPr/>
          <p:nvPr userDrawn="1"/>
        </p:nvPicPr>
        <p:blipFill>
          <a:blip r:embed="rId13">
            <a:extLst>
              <a:ext uri="{28A0092B-C50C-407E-A947-70E740481C1C}">
                <a14:useLocalDpi xmlns:a14="http://schemas.microsoft.com/office/drawing/2010/main" val="0"/>
              </a:ext>
            </a:extLst>
          </a:blip>
          <a:stretch>
            <a:fillRect/>
          </a:stretch>
        </p:blipFill>
        <p:spPr>
          <a:xfrm>
            <a:off x="6948264" y="6237312"/>
            <a:ext cx="1752600" cy="441960"/>
          </a:xfrm>
          <a:prstGeom prst="rect">
            <a:avLst/>
          </a:prstGeom>
        </p:spPr>
      </p:pic>
      <p:pic>
        <p:nvPicPr>
          <p:cNvPr id="2050"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79512" y="220785"/>
            <a:ext cx="1394145" cy="126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rtl="0" eaLnBrk="1" fontAlgn="base" hangingPunct="1">
        <a:spcBef>
          <a:spcPct val="0"/>
        </a:spcBef>
        <a:spcAft>
          <a:spcPct val="0"/>
        </a:spcAft>
        <a:defRPr sz="4000" b="1">
          <a:solidFill>
            <a:schemeClr val="tx1"/>
          </a:solidFill>
          <a:latin typeface="+mj-lt"/>
          <a:ea typeface="+mj-ea"/>
          <a:cs typeface="+mj-cs"/>
        </a:defRPr>
      </a:lvl1pPr>
      <a:lvl2pPr algn="r" rtl="0" eaLnBrk="1" fontAlgn="base" hangingPunct="1">
        <a:spcBef>
          <a:spcPct val="0"/>
        </a:spcBef>
        <a:spcAft>
          <a:spcPct val="0"/>
        </a:spcAft>
        <a:defRPr sz="4000" b="1">
          <a:solidFill>
            <a:schemeClr val="tx1"/>
          </a:solidFill>
          <a:latin typeface="Arial" charset="0"/>
          <a:cs typeface="Arial" charset="0"/>
        </a:defRPr>
      </a:lvl2pPr>
      <a:lvl3pPr algn="r" rtl="0" eaLnBrk="1" fontAlgn="base" hangingPunct="1">
        <a:spcBef>
          <a:spcPct val="0"/>
        </a:spcBef>
        <a:spcAft>
          <a:spcPct val="0"/>
        </a:spcAft>
        <a:defRPr sz="4000" b="1">
          <a:solidFill>
            <a:schemeClr val="tx1"/>
          </a:solidFill>
          <a:latin typeface="Arial" charset="0"/>
          <a:cs typeface="Arial" charset="0"/>
        </a:defRPr>
      </a:lvl3pPr>
      <a:lvl4pPr algn="r" rtl="0" eaLnBrk="1" fontAlgn="base" hangingPunct="1">
        <a:spcBef>
          <a:spcPct val="0"/>
        </a:spcBef>
        <a:spcAft>
          <a:spcPct val="0"/>
        </a:spcAft>
        <a:defRPr sz="4000" b="1">
          <a:solidFill>
            <a:schemeClr val="tx1"/>
          </a:solidFill>
          <a:latin typeface="Arial" charset="0"/>
          <a:cs typeface="Arial" charset="0"/>
        </a:defRPr>
      </a:lvl4pPr>
      <a:lvl5pPr algn="r" rtl="0" eaLnBrk="1" fontAlgn="base" hangingPunct="1">
        <a:spcBef>
          <a:spcPct val="0"/>
        </a:spcBef>
        <a:spcAft>
          <a:spcPct val="0"/>
        </a:spcAft>
        <a:defRPr sz="4000" b="1">
          <a:solidFill>
            <a:schemeClr val="tx1"/>
          </a:solidFill>
          <a:latin typeface="Arial" charset="0"/>
          <a:cs typeface="Arial" charset="0"/>
        </a:defRPr>
      </a:lvl5pPr>
      <a:lvl6pPr marL="457200" algn="r" rtl="0" eaLnBrk="1" fontAlgn="base" hangingPunct="1">
        <a:spcBef>
          <a:spcPct val="0"/>
        </a:spcBef>
        <a:spcAft>
          <a:spcPct val="0"/>
        </a:spcAft>
        <a:defRPr sz="4000" b="1">
          <a:solidFill>
            <a:schemeClr val="tx1"/>
          </a:solidFill>
          <a:latin typeface="Arial" charset="0"/>
          <a:cs typeface="Arial" charset="0"/>
        </a:defRPr>
      </a:lvl6pPr>
      <a:lvl7pPr marL="914400" algn="r" rtl="0" eaLnBrk="1" fontAlgn="base" hangingPunct="1">
        <a:spcBef>
          <a:spcPct val="0"/>
        </a:spcBef>
        <a:spcAft>
          <a:spcPct val="0"/>
        </a:spcAft>
        <a:defRPr sz="4000" b="1">
          <a:solidFill>
            <a:schemeClr val="tx1"/>
          </a:solidFill>
          <a:latin typeface="Arial" charset="0"/>
          <a:cs typeface="Arial" charset="0"/>
        </a:defRPr>
      </a:lvl7pPr>
      <a:lvl8pPr marL="1371600" algn="r" rtl="0" eaLnBrk="1" fontAlgn="base" hangingPunct="1">
        <a:spcBef>
          <a:spcPct val="0"/>
        </a:spcBef>
        <a:spcAft>
          <a:spcPct val="0"/>
        </a:spcAft>
        <a:defRPr sz="4000" b="1">
          <a:solidFill>
            <a:schemeClr val="tx1"/>
          </a:solidFill>
          <a:latin typeface="Arial" charset="0"/>
          <a:cs typeface="Arial" charset="0"/>
        </a:defRPr>
      </a:lvl8pPr>
      <a:lvl9pPr marL="1828800" algn="r" rtl="0" eaLnBrk="1" fontAlgn="base" hangingPunct="1">
        <a:spcBef>
          <a:spcPct val="0"/>
        </a:spcBef>
        <a:spcAft>
          <a:spcPct val="0"/>
        </a:spcAft>
        <a:defRPr sz="4000" b="1">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jsavory@valeofglamorgan.gov.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8840"/>
            <a:ext cx="7772400" cy="2952328"/>
          </a:xfrm>
        </p:spPr>
        <p:txBody>
          <a:bodyPr>
            <a:normAutofit fontScale="90000"/>
          </a:bodyPr>
          <a:lstStyle/>
          <a:p>
            <a:pPr algn="ctr"/>
            <a:r>
              <a:rPr lang="en-GB" sz="5300" dirty="0"/>
              <a:t>THE </a:t>
            </a:r>
            <a:br>
              <a:rPr lang="en-GB" sz="5300" dirty="0"/>
            </a:br>
            <a:r>
              <a:rPr lang="en-GB" sz="5300" dirty="0"/>
              <a:t>ELECTORAL </a:t>
            </a:r>
            <a:br>
              <a:rPr lang="en-GB" sz="5300" dirty="0"/>
            </a:br>
            <a:r>
              <a:rPr lang="en-GB" sz="5300" dirty="0"/>
              <a:t>REGISTER</a:t>
            </a:r>
            <a:br>
              <a:rPr lang="en-GB" sz="9600" dirty="0"/>
            </a:br>
            <a:endParaRPr lang="en-GB" sz="3600" dirty="0"/>
          </a:p>
        </p:txBody>
      </p:sp>
      <p:sp>
        <p:nvSpPr>
          <p:cNvPr id="3" name="Subtitle 2"/>
          <p:cNvSpPr>
            <a:spLocks noGrp="1"/>
          </p:cNvSpPr>
          <p:nvPr>
            <p:ph type="subTitle" idx="1"/>
          </p:nvPr>
        </p:nvSpPr>
        <p:spPr>
          <a:xfrm>
            <a:off x="251520" y="4941168"/>
            <a:ext cx="8206680" cy="1368152"/>
          </a:xfrm>
        </p:spPr>
        <p:txBody>
          <a:bodyPr>
            <a:normAutofit/>
          </a:bodyPr>
          <a:lstStyle/>
          <a:p>
            <a:pPr algn="l"/>
            <a:r>
              <a:rPr lang="en-GB" sz="1800" b="1" dirty="0">
                <a:solidFill>
                  <a:schemeClr val="tx1"/>
                </a:solidFill>
                <a:effectLst>
                  <a:outerShdw blurRad="38100" dist="38100" dir="2700000" algn="tl">
                    <a:srgbClr val="000000">
                      <a:alpha val="43137"/>
                    </a:srgbClr>
                  </a:outerShdw>
                </a:effectLst>
              </a:rPr>
              <a:t>Linda Savory </a:t>
            </a:r>
          </a:p>
          <a:p>
            <a:pPr algn="l"/>
            <a:r>
              <a:rPr lang="en-GB" sz="1800" b="1" dirty="0">
                <a:solidFill>
                  <a:schemeClr val="tx1"/>
                </a:solidFill>
                <a:effectLst>
                  <a:outerShdw blurRad="38100" dist="38100" dir="2700000" algn="tl">
                    <a:srgbClr val="000000">
                      <a:alpha val="43137"/>
                    </a:srgbClr>
                  </a:outerShdw>
                </a:effectLst>
              </a:rPr>
              <a:t>Electoral Registration Public Awareness Officer</a:t>
            </a:r>
          </a:p>
          <a:p>
            <a:pPr algn="l"/>
            <a:r>
              <a:rPr lang="en-GB" sz="1800" b="1" dirty="0">
                <a:solidFill>
                  <a:schemeClr val="tx1"/>
                </a:solidFill>
                <a:effectLst>
                  <a:outerShdw blurRad="38100" dist="38100" dir="2700000" algn="tl">
                    <a:srgbClr val="000000">
                      <a:alpha val="43137"/>
                    </a:srgbClr>
                  </a:outerShdw>
                </a:effectLst>
              </a:rPr>
              <a:t>Vale of Glamorgan Council</a:t>
            </a:r>
          </a:p>
          <a:p>
            <a:pPr algn="l"/>
            <a:r>
              <a:rPr lang="en-GB" sz="1800" b="1" dirty="0">
                <a:effectLst>
                  <a:outerShdw blurRad="38100" dist="38100" dir="2700000" algn="tl">
                    <a:srgbClr val="000000">
                      <a:alpha val="43137"/>
                    </a:srgbClr>
                  </a:outerShdw>
                </a:effectLst>
              </a:rPr>
              <a:t>01446 709305 </a:t>
            </a:r>
            <a:r>
              <a:rPr lang="en-GB" sz="1800" b="1" dirty="0">
                <a:effectLst>
                  <a:outerShdw blurRad="38100" dist="38100" dir="2700000" algn="tl">
                    <a:srgbClr val="000000">
                      <a:alpha val="43137"/>
                    </a:srgbClr>
                  </a:outerShdw>
                </a:effectLst>
                <a:hlinkClick r:id="rId3"/>
              </a:rPr>
              <a:t>ljsavory@valeofglamorgan.gov.uk</a:t>
            </a:r>
            <a:r>
              <a:rPr lang="en-GB" sz="1800" b="1" dirty="0">
                <a:effectLst>
                  <a:outerShdw blurRad="38100" dist="38100" dir="2700000" algn="tl">
                    <a:srgbClr val="000000">
                      <a:alpha val="43137"/>
                    </a:srgbClr>
                  </a:outerShdw>
                </a:effectLst>
              </a:rPr>
              <a:t> </a:t>
            </a:r>
            <a:endParaRPr lang="en-GB" sz="1800" b="1" dirty="0">
              <a:solidFill>
                <a:schemeClr val="tx1"/>
              </a:solidFill>
              <a:effectLst>
                <a:outerShdw blurRad="38100" dist="38100" dir="2700000" algn="tl">
                  <a:srgbClr val="000000">
                    <a:alpha val="43137"/>
                  </a:srgbClr>
                </a:outerShdw>
              </a:effectLst>
            </a:endParaRPr>
          </a:p>
        </p:txBody>
      </p:sp>
      <p:pic>
        <p:nvPicPr>
          <p:cNvPr id="6" name="Picture 5" descr="H:\Infographics\164 Voting Ico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908720"/>
            <a:ext cx="1661380" cy="1945870"/>
          </a:xfrm>
          <a:prstGeom prst="rect">
            <a:avLst/>
          </a:prstGeom>
          <a:no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567857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1B2C2F56-E6E2-497B-A48F-E351F997A261}"/>
              </a:ext>
            </a:extLst>
          </p:cNvPr>
          <p:cNvPicPr>
            <a:picLocks noGrp="1"/>
          </p:cNvPicPr>
          <p:nvPr>
            <p:ph idx="1"/>
          </p:nvPr>
        </p:nvPicPr>
        <p:blipFill>
          <a:blip r:embed="rId5"/>
          <a:stretch>
            <a:fillRect/>
          </a:stretch>
        </p:blipFill>
        <p:spPr>
          <a:xfrm>
            <a:off x="2267744" y="1403350"/>
            <a:ext cx="4284476" cy="5194300"/>
          </a:xfrm>
          <a:prstGeom prst="rect">
            <a:avLst/>
          </a:prstGeom>
        </p:spPr>
      </p:pic>
      <p:pic>
        <p:nvPicPr>
          <p:cNvPr id="3" name="11">
            <a:hlinkClick r:id="" action="ppaction://media"/>
            <a:extLst>
              <a:ext uri="{FF2B5EF4-FFF2-40B4-BE49-F238E27FC236}">
                <a16:creationId xmlns:a16="http://schemas.microsoft.com/office/drawing/2014/main" id="{A606AB2A-5D49-49CE-B9C7-1A86E0188E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5988050"/>
            <a:ext cx="609600" cy="609600"/>
          </a:xfrm>
          <a:prstGeom prst="rect">
            <a:avLst/>
          </a:prstGeom>
        </p:spPr>
      </p:pic>
    </p:spTree>
    <p:extLst>
      <p:ext uri="{BB962C8B-B14F-4D97-AF65-F5344CB8AC3E}">
        <p14:creationId xmlns:p14="http://schemas.microsoft.com/office/powerpoint/2010/main" val="152435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14210170-A08C-46A3-A832-381783C90366}"/>
              </a:ext>
            </a:extLst>
          </p:cNvPr>
          <p:cNvPicPr>
            <a:picLocks noGrp="1"/>
          </p:cNvPicPr>
          <p:nvPr>
            <p:ph idx="1"/>
          </p:nvPr>
        </p:nvPicPr>
        <p:blipFill>
          <a:blip r:embed="rId5"/>
          <a:stretch>
            <a:fillRect/>
          </a:stretch>
        </p:blipFill>
        <p:spPr>
          <a:xfrm>
            <a:off x="1259632" y="1423934"/>
            <a:ext cx="6624736" cy="4597354"/>
          </a:xfrm>
          <a:prstGeom prst="rect">
            <a:avLst/>
          </a:prstGeom>
        </p:spPr>
      </p:pic>
      <p:pic>
        <p:nvPicPr>
          <p:cNvPr id="3" name="12">
            <a:hlinkClick r:id="" action="ppaction://media"/>
            <a:extLst>
              <a:ext uri="{FF2B5EF4-FFF2-40B4-BE49-F238E27FC236}">
                <a16:creationId xmlns:a16="http://schemas.microsoft.com/office/drawing/2014/main" id="{77946A0D-2C9E-46FC-A58E-FBC0FDA3B5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6165304"/>
            <a:ext cx="609600" cy="609600"/>
          </a:xfrm>
          <a:prstGeom prst="rect">
            <a:avLst/>
          </a:prstGeom>
        </p:spPr>
      </p:pic>
    </p:spTree>
    <p:extLst>
      <p:ext uri="{BB962C8B-B14F-4D97-AF65-F5344CB8AC3E}">
        <p14:creationId xmlns:p14="http://schemas.microsoft.com/office/powerpoint/2010/main" val="149420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AEB601C6-157D-4ACE-85CD-0051644DC654}"/>
              </a:ext>
            </a:extLst>
          </p:cNvPr>
          <p:cNvPicPr>
            <a:picLocks noGrp="1"/>
          </p:cNvPicPr>
          <p:nvPr>
            <p:ph idx="1"/>
          </p:nvPr>
        </p:nvPicPr>
        <p:blipFill>
          <a:blip r:embed="rId5"/>
          <a:stretch>
            <a:fillRect/>
          </a:stretch>
        </p:blipFill>
        <p:spPr>
          <a:xfrm>
            <a:off x="1979712" y="1403350"/>
            <a:ext cx="5184576" cy="4840818"/>
          </a:xfrm>
          <a:prstGeom prst="rect">
            <a:avLst/>
          </a:prstGeom>
        </p:spPr>
      </p:pic>
      <p:pic>
        <p:nvPicPr>
          <p:cNvPr id="3" name="13">
            <a:hlinkClick r:id="" action="ppaction://media"/>
            <a:extLst>
              <a:ext uri="{FF2B5EF4-FFF2-40B4-BE49-F238E27FC236}">
                <a16:creationId xmlns:a16="http://schemas.microsoft.com/office/drawing/2014/main" id="{777A5B19-5D8D-4350-A881-6C8B0297A3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7400" y="6012113"/>
            <a:ext cx="609600" cy="609600"/>
          </a:xfrm>
          <a:prstGeom prst="rect">
            <a:avLst/>
          </a:prstGeom>
        </p:spPr>
      </p:pic>
    </p:spTree>
    <p:extLst>
      <p:ext uri="{BB962C8B-B14F-4D97-AF65-F5344CB8AC3E}">
        <p14:creationId xmlns:p14="http://schemas.microsoft.com/office/powerpoint/2010/main" val="42649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13A1ACF9-2B1E-48EE-A9C8-711D24EAC623}"/>
              </a:ext>
            </a:extLst>
          </p:cNvPr>
          <p:cNvPicPr>
            <a:picLocks noGrp="1"/>
          </p:cNvPicPr>
          <p:nvPr>
            <p:ph idx="1"/>
          </p:nvPr>
        </p:nvPicPr>
        <p:blipFill>
          <a:blip r:embed="rId5"/>
          <a:stretch>
            <a:fillRect/>
          </a:stretch>
        </p:blipFill>
        <p:spPr>
          <a:xfrm>
            <a:off x="1043608" y="1556792"/>
            <a:ext cx="7056784" cy="4464496"/>
          </a:xfrm>
          <a:prstGeom prst="rect">
            <a:avLst/>
          </a:prstGeom>
        </p:spPr>
      </p:pic>
      <p:pic>
        <p:nvPicPr>
          <p:cNvPr id="3" name="14">
            <a:hlinkClick r:id="" action="ppaction://media"/>
            <a:extLst>
              <a:ext uri="{FF2B5EF4-FFF2-40B4-BE49-F238E27FC236}">
                <a16:creationId xmlns:a16="http://schemas.microsoft.com/office/drawing/2014/main" id="{7701D3A3-CA98-47FC-80ED-DAF757217A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8155" y="5988050"/>
            <a:ext cx="609600" cy="609600"/>
          </a:xfrm>
          <a:prstGeom prst="rect">
            <a:avLst/>
          </a:prstGeom>
        </p:spPr>
      </p:pic>
    </p:spTree>
    <p:extLst>
      <p:ext uri="{BB962C8B-B14F-4D97-AF65-F5344CB8AC3E}">
        <p14:creationId xmlns:p14="http://schemas.microsoft.com/office/powerpoint/2010/main" val="319457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606893BD-D3E8-457E-A688-A708D5963438}"/>
              </a:ext>
            </a:extLst>
          </p:cNvPr>
          <p:cNvPicPr>
            <a:picLocks noGrp="1"/>
          </p:cNvPicPr>
          <p:nvPr>
            <p:ph idx="1"/>
          </p:nvPr>
        </p:nvPicPr>
        <p:blipFill>
          <a:blip r:embed="rId5"/>
          <a:stretch>
            <a:fillRect/>
          </a:stretch>
        </p:blipFill>
        <p:spPr>
          <a:xfrm>
            <a:off x="2123728" y="1192039"/>
            <a:ext cx="4464496" cy="4473922"/>
          </a:xfrm>
          <a:prstGeom prst="rect">
            <a:avLst/>
          </a:prstGeom>
        </p:spPr>
      </p:pic>
      <p:sp>
        <p:nvSpPr>
          <p:cNvPr id="4" name="Rectangle 3">
            <a:extLst>
              <a:ext uri="{FF2B5EF4-FFF2-40B4-BE49-F238E27FC236}">
                <a16:creationId xmlns:a16="http://schemas.microsoft.com/office/drawing/2014/main" id="{0346B057-DD33-4C87-8F90-BEC5CB6D99A2}"/>
              </a:ext>
            </a:extLst>
          </p:cNvPr>
          <p:cNvSpPr/>
          <p:nvPr/>
        </p:nvSpPr>
        <p:spPr>
          <a:xfrm>
            <a:off x="1619672" y="5753329"/>
            <a:ext cx="5278240" cy="923330"/>
          </a:xfrm>
          <a:prstGeom prst="rect">
            <a:avLst/>
          </a:prstGeom>
        </p:spPr>
        <p:txBody>
          <a:bodyPr wrap="square">
            <a:spAutoFit/>
          </a:bodyPr>
          <a:lstStyle/>
          <a:p>
            <a:pPr algn="ctr"/>
            <a:r>
              <a:rPr lang="en-GB" dirty="0"/>
              <a:t>HM Revenue &amp; Customs </a:t>
            </a:r>
          </a:p>
          <a:p>
            <a:pPr algn="ctr"/>
            <a:r>
              <a:rPr lang="en-GB" dirty="0"/>
              <a:t>0300 200 3502</a:t>
            </a:r>
          </a:p>
          <a:p>
            <a:pPr algn="ctr"/>
            <a:r>
              <a:rPr lang="en-GB" dirty="0"/>
              <a:t>www.gov.uk/lost-national-insurance-number</a:t>
            </a:r>
          </a:p>
        </p:txBody>
      </p:sp>
      <p:pic>
        <p:nvPicPr>
          <p:cNvPr id="3" name="15">
            <a:hlinkClick r:id="" action="ppaction://media"/>
            <a:extLst>
              <a:ext uri="{FF2B5EF4-FFF2-40B4-BE49-F238E27FC236}">
                <a16:creationId xmlns:a16="http://schemas.microsoft.com/office/drawing/2014/main" id="{3675980C-82D4-4312-82DF-D7A87AF0AB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6067059"/>
            <a:ext cx="609600" cy="609600"/>
          </a:xfrm>
          <a:prstGeom prst="rect">
            <a:avLst/>
          </a:prstGeom>
        </p:spPr>
      </p:pic>
    </p:spTree>
    <p:extLst>
      <p:ext uri="{BB962C8B-B14F-4D97-AF65-F5344CB8AC3E}">
        <p14:creationId xmlns:p14="http://schemas.microsoft.com/office/powerpoint/2010/main" val="387287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45FAE335-482E-4E2A-9617-96E45DC71733}"/>
              </a:ext>
            </a:extLst>
          </p:cNvPr>
          <p:cNvPicPr>
            <a:picLocks noGrp="1"/>
          </p:cNvPicPr>
          <p:nvPr>
            <p:ph idx="1"/>
          </p:nvPr>
        </p:nvPicPr>
        <p:blipFill rotWithShape="1">
          <a:blip r:embed="rId5"/>
          <a:srcRect l="11794" t="6215" r="64120" b="43893"/>
          <a:stretch/>
        </p:blipFill>
        <p:spPr bwMode="auto">
          <a:xfrm>
            <a:off x="1259132" y="1412478"/>
            <a:ext cx="6647962" cy="4525963"/>
          </a:xfrm>
          <a:prstGeom prst="rect">
            <a:avLst/>
          </a:prstGeom>
          <a:ln>
            <a:noFill/>
          </a:ln>
          <a:extLst>
            <a:ext uri="{53640926-AAD7-44D8-BBD7-CCE9431645EC}">
              <a14:shadowObscured xmlns:a14="http://schemas.microsoft.com/office/drawing/2010/main"/>
            </a:ext>
          </a:extLst>
        </p:spPr>
      </p:pic>
      <p:pic>
        <p:nvPicPr>
          <p:cNvPr id="3" name="16">
            <a:hlinkClick r:id="" action="ppaction://media"/>
            <a:extLst>
              <a:ext uri="{FF2B5EF4-FFF2-40B4-BE49-F238E27FC236}">
                <a16:creationId xmlns:a16="http://schemas.microsoft.com/office/drawing/2014/main" id="{0F2BD271-E2F2-4BF3-B660-12F177DECF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313" y="6248400"/>
            <a:ext cx="609600" cy="609600"/>
          </a:xfrm>
          <a:prstGeom prst="rect">
            <a:avLst/>
          </a:prstGeom>
        </p:spPr>
      </p:pic>
    </p:spTree>
    <p:extLst>
      <p:ext uri="{BB962C8B-B14F-4D97-AF65-F5344CB8AC3E}">
        <p14:creationId xmlns:p14="http://schemas.microsoft.com/office/powerpoint/2010/main" val="411355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B90B91A8-BFAB-40B5-AFAC-8238910D1A4F}"/>
              </a:ext>
            </a:extLst>
          </p:cNvPr>
          <p:cNvPicPr>
            <a:picLocks noGrp="1"/>
          </p:cNvPicPr>
          <p:nvPr>
            <p:ph idx="1"/>
          </p:nvPr>
        </p:nvPicPr>
        <p:blipFill rotWithShape="1">
          <a:blip r:embed="rId3"/>
          <a:srcRect l="13289" t="6572" r="67940" b="46419"/>
          <a:stretch/>
        </p:blipFill>
        <p:spPr bwMode="auto">
          <a:xfrm>
            <a:off x="1475656" y="1403350"/>
            <a:ext cx="5832648" cy="4761954"/>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A107983E-41DF-41F8-8A46-F5E5F6688306}"/>
              </a:ext>
            </a:extLst>
          </p:cNvPr>
          <p:cNvSpPr/>
          <p:nvPr/>
        </p:nvSpPr>
        <p:spPr>
          <a:xfrm>
            <a:off x="1847136" y="4365104"/>
            <a:ext cx="389184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 name="Rectangle 3">
            <a:extLst>
              <a:ext uri="{FF2B5EF4-FFF2-40B4-BE49-F238E27FC236}">
                <a16:creationId xmlns:a16="http://schemas.microsoft.com/office/drawing/2014/main" id="{6D3B228F-D688-4B74-981E-27974183F831}"/>
              </a:ext>
            </a:extLst>
          </p:cNvPr>
          <p:cNvSpPr/>
          <p:nvPr/>
        </p:nvSpPr>
        <p:spPr>
          <a:xfrm>
            <a:off x="2267744" y="3645024"/>
            <a:ext cx="432048"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078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C81A44C9-0A2D-4331-9F43-AD8A3A64752D}"/>
              </a:ext>
            </a:extLst>
          </p:cNvPr>
          <p:cNvPicPr>
            <a:picLocks noGrp="1"/>
          </p:cNvPicPr>
          <p:nvPr>
            <p:ph idx="1"/>
          </p:nvPr>
        </p:nvPicPr>
        <p:blipFill>
          <a:blip r:embed="rId5"/>
          <a:stretch>
            <a:fillRect/>
          </a:stretch>
        </p:blipFill>
        <p:spPr>
          <a:xfrm>
            <a:off x="1403648" y="1700808"/>
            <a:ext cx="6120680" cy="4176464"/>
          </a:xfrm>
          <a:prstGeom prst="rect">
            <a:avLst/>
          </a:prstGeom>
        </p:spPr>
      </p:pic>
      <p:pic>
        <p:nvPicPr>
          <p:cNvPr id="3" name="18">
            <a:hlinkClick r:id="" action="ppaction://media"/>
            <a:extLst>
              <a:ext uri="{FF2B5EF4-FFF2-40B4-BE49-F238E27FC236}">
                <a16:creationId xmlns:a16="http://schemas.microsoft.com/office/drawing/2014/main" id="{009E22E3-19BD-4C30-9CF3-51FB325A9D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5988050"/>
            <a:ext cx="609600" cy="609600"/>
          </a:xfrm>
          <a:prstGeom prst="rect">
            <a:avLst/>
          </a:prstGeom>
        </p:spPr>
      </p:pic>
    </p:spTree>
    <p:extLst>
      <p:ext uri="{BB962C8B-B14F-4D97-AF65-F5344CB8AC3E}">
        <p14:creationId xmlns:p14="http://schemas.microsoft.com/office/powerpoint/2010/main" val="103393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B4EE-DEED-4432-B9F6-E6842999AC2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26B5289-95A0-4FFA-B6C4-B0C8985D5CE3}"/>
              </a:ext>
            </a:extLst>
          </p:cNvPr>
          <p:cNvPicPr>
            <a:picLocks noGrp="1"/>
          </p:cNvPicPr>
          <p:nvPr>
            <p:ph idx="1"/>
          </p:nvPr>
        </p:nvPicPr>
        <p:blipFill>
          <a:blip r:embed="rId5"/>
          <a:stretch>
            <a:fillRect/>
          </a:stretch>
        </p:blipFill>
        <p:spPr>
          <a:xfrm>
            <a:off x="1691680" y="1403350"/>
            <a:ext cx="5832648" cy="4689946"/>
          </a:xfrm>
          <a:prstGeom prst="rect">
            <a:avLst/>
          </a:prstGeom>
        </p:spPr>
      </p:pic>
      <p:pic>
        <p:nvPicPr>
          <p:cNvPr id="3" name="19">
            <a:hlinkClick r:id="" action="ppaction://media"/>
            <a:extLst>
              <a:ext uri="{FF2B5EF4-FFF2-40B4-BE49-F238E27FC236}">
                <a16:creationId xmlns:a16="http://schemas.microsoft.com/office/drawing/2014/main" id="{95290F23-ADE3-498A-9C33-3CA0747595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218" y="5927892"/>
            <a:ext cx="609600" cy="609600"/>
          </a:xfrm>
          <a:prstGeom prst="rect">
            <a:avLst/>
          </a:prstGeom>
        </p:spPr>
      </p:pic>
    </p:spTree>
    <p:extLst>
      <p:ext uri="{BB962C8B-B14F-4D97-AF65-F5344CB8AC3E}">
        <p14:creationId xmlns:p14="http://schemas.microsoft.com/office/powerpoint/2010/main" val="294118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456D3318-05FC-482E-81E0-5D10ECC878F9}"/>
              </a:ext>
            </a:extLst>
          </p:cNvPr>
          <p:cNvPicPr>
            <a:picLocks noGrp="1"/>
          </p:cNvPicPr>
          <p:nvPr>
            <p:ph idx="1"/>
          </p:nvPr>
        </p:nvPicPr>
        <p:blipFill>
          <a:blip r:embed="rId5"/>
          <a:stretch>
            <a:fillRect/>
          </a:stretch>
        </p:blipFill>
        <p:spPr>
          <a:xfrm>
            <a:off x="1979712" y="1556792"/>
            <a:ext cx="5328592" cy="4248472"/>
          </a:xfrm>
          <a:prstGeom prst="rect">
            <a:avLst/>
          </a:prstGeom>
        </p:spPr>
      </p:pic>
      <p:pic>
        <p:nvPicPr>
          <p:cNvPr id="3" name="20">
            <a:hlinkClick r:id="" action="ppaction://media"/>
            <a:extLst>
              <a:ext uri="{FF2B5EF4-FFF2-40B4-BE49-F238E27FC236}">
                <a16:creationId xmlns:a16="http://schemas.microsoft.com/office/drawing/2014/main" id="{474FE4D2-A847-4BCA-9384-3035C3204B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513" y="5939924"/>
            <a:ext cx="609600" cy="609600"/>
          </a:xfrm>
          <a:prstGeom prst="rect">
            <a:avLst/>
          </a:prstGeom>
        </p:spPr>
      </p:pic>
    </p:spTree>
    <p:extLst>
      <p:ext uri="{BB962C8B-B14F-4D97-AF65-F5344CB8AC3E}">
        <p14:creationId xmlns:p14="http://schemas.microsoft.com/office/powerpoint/2010/main" val="87852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GB" dirty="0"/>
            </a:br>
            <a:br>
              <a:rPr lang="en-GB" dirty="0"/>
            </a:br>
            <a:r>
              <a:rPr lang="en-GB" dirty="0"/>
              <a:t>Introduction</a:t>
            </a:r>
          </a:p>
        </p:txBody>
      </p:sp>
      <p:sp>
        <p:nvSpPr>
          <p:cNvPr id="3" name="Content Placeholder 2"/>
          <p:cNvSpPr>
            <a:spLocks noGrp="1"/>
          </p:cNvSpPr>
          <p:nvPr>
            <p:ph idx="1"/>
          </p:nvPr>
        </p:nvSpPr>
        <p:spPr/>
        <p:txBody>
          <a:bodyPr/>
          <a:lstStyle/>
          <a:p>
            <a:pPr marL="0" indent="0">
              <a:buNone/>
            </a:pPr>
            <a:endParaRPr lang="en-GB" dirty="0"/>
          </a:p>
          <a:p>
            <a:r>
              <a:rPr lang="en-GB" sz="3600" dirty="0"/>
              <a:t>What is the Electoral Register?</a:t>
            </a:r>
          </a:p>
          <a:p>
            <a:r>
              <a:rPr lang="en-GB" sz="3600" dirty="0"/>
              <a:t>Why should we register to vote?</a:t>
            </a:r>
          </a:p>
          <a:p>
            <a:r>
              <a:rPr lang="en-GB" sz="3600" dirty="0"/>
              <a:t>Who can register?</a:t>
            </a:r>
          </a:p>
          <a:p>
            <a:r>
              <a:rPr lang="en-GB" sz="3600" dirty="0"/>
              <a:t>How can we register?</a:t>
            </a:r>
          </a:p>
          <a:p>
            <a:r>
              <a:rPr lang="en-GB" sz="3600" dirty="0"/>
              <a:t>Can we register today?</a:t>
            </a:r>
          </a:p>
          <a:p>
            <a:endParaRPr lang="en-GB" dirty="0"/>
          </a:p>
        </p:txBody>
      </p:sp>
      <p:pic>
        <p:nvPicPr>
          <p:cNvPr id="5" name="2">
            <a:hlinkClick r:id="" action="ppaction://media"/>
            <a:extLst>
              <a:ext uri="{FF2B5EF4-FFF2-40B4-BE49-F238E27FC236}">
                <a16:creationId xmlns:a16="http://schemas.microsoft.com/office/drawing/2014/main" id="{B2347130-E057-476C-9CAA-31A8798ACF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513" y="6126163"/>
            <a:ext cx="609600" cy="609600"/>
          </a:xfrm>
          <a:prstGeom prst="rect">
            <a:avLst/>
          </a:prstGeom>
        </p:spPr>
      </p:pic>
    </p:spTree>
    <p:extLst>
      <p:ext uri="{BB962C8B-B14F-4D97-AF65-F5344CB8AC3E}">
        <p14:creationId xmlns:p14="http://schemas.microsoft.com/office/powerpoint/2010/main" val="63840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1C4AEE18-1549-47EE-8B31-1C8772716989}"/>
              </a:ext>
            </a:extLst>
          </p:cNvPr>
          <p:cNvPicPr>
            <a:picLocks noGrp="1"/>
          </p:cNvPicPr>
          <p:nvPr>
            <p:ph idx="1"/>
          </p:nvPr>
        </p:nvPicPr>
        <p:blipFill>
          <a:blip r:embed="rId5"/>
          <a:stretch>
            <a:fillRect/>
          </a:stretch>
        </p:blipFill>
        <p:spPr>
          <a:xfrm>
            <a:off x="2411760" y="1403350"/>
            <a:ext cx="3960440" cy="4977978"/>
          </a:xfrm>
          <a:prstGeom prst="rect">
            <a:avLst/>
          </a:prstGeom>
        </p:spPr>
      </p:pic>
      <p:pic>
        <p:nvPicPr>
          <p:cNvPr id="3" name="21">
            <a:hlinkClick r:id="" action="ppaction://media"/>
            <a:extLst>
              <a:ext uri="{FF2B5EF4-FFF2-40B4-BE49-F238E27FC236}">
                <a16:creationId xmlns:a16="http://schemas.microsoft.com/office/drawing/2014/main" id="{1439766E-F83D-4924-A5ED-4B877280BD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637" y="5988050"/>
            <a:ext cx="609600" cy="609600"/>
          </a:xfrm>
          <a:prstGeom prst="rect">
            <a:avLst/>
          </a:prstGeom>
        </p:spPr>
      </p:pic>
    </p:spTree>
    <p:extLst>
      <p:ext uri="{BB962C8B-B14F-4D97-AF65-F5344CB8AC3E}">
        <p14:creationId xmlns:p14="http://schemas.microsoft.com/office/powerpoint/2010/main" val="1819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1815D9AB-82AA-4AFC-9FD8-5EE518EF23AE}"/>
              </a:ext>
            </a:extLst>
          </p:cNvPr>
          <p:cNvPicPr>
            <a:picLocks noGrp="1"/>
          </p:cNvPicPr>
          <p:nvPr>
            <p:ph idx="1"/>
          </p:nvPr>
        </p:nvPicPr>
        <p:blipFill>
          <a:blip r:embed="rId5"/>
          <a:stretch>
            <a:fillRect/>
          </a:stretch>
        </p:blipFill>
        <p:spPr>
          <a:xfrm>
            <a:off x="1763688" y="1556792"/>
            <a:ext cx="5616624" cy="4104456"/>
          </a:xfrm>
          <a:prstGeom prst="rect">
            <a:avLst/>
          </a:prstGeom>
        </p:spPr>
      </p:pic>
      <p:pic>
        <p:nvPicPr>
          <p:cNvPr id="3" name="22">
            <a:hlinkClick r:id="" action="ppaction://media"/>
            <a:extLst>
              <a:ext uri="{FF2B5EF4-FFF2-40B4-BE49-F238E27FC236}">
                <a16:creationId xmlns:a16="http://schemas.microsoft.com/office/drawing/2014/main" id="{821A1449-2C3D-4021-9008-A21CEB01F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5939924"/>
            <a:ext cx="609600" cy="609600"/>
          </a:xfrm>
          <a:prstGeom prst="rect">
            <a:avLst/>
          </a:prstGeom>
        </p:spPr>
      </p:pic>
    </p:spTree>
    <p:extLst>
      <p:ext uri="{BB962C8B-B14F-4D97-AF65-F5344CB8AC3E}">
        <p14:creationId xmlns:p14="http://schemas.microsoft.com/office/powerpoint/2010/main" val="252097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B8BFFB18-758E-4064-9AC1-C3E0B4F27145}"/>
              </a:ext>
            </a:extLst>
          </p:cNvPr>
          <p:cNvPicPr>
            <a:picLocks noGrp="1"/>
          </p:cNvPicPr>
          <p:nvPr>
            <p:ph idx="1"/>
          </p:nvPr>
        </p:nvPicPr>
        <p:blipFill>
          <a:blip r:embed="rId5"/>
          <a:stretch>
            <a:fillRect/>
          </a:stretch>
        </p:blipFill>
        <p:spPr>
          <a:xfrm>
            <a:off x="1943708" y="1628800"/>
            <a:ext cx="5256584" cy="4464496"/>
          </a:xfrm>
          <a:prstGeom prst="rect">
            <a:avLst/>
          </a:prstGeom>
        </p:spPr>
      </p:pic>
      <p:pic>
        <p:nvPicPr>
          <p:cNvPr id="3" name="23">
            <a:hlinkClick r:id="" action="ppaction://media"/>
            <a:extLst>
              <a:ext uri="{FF2B5EF4-FFF2-40B4-BE49-F238E27FC236}">
                <a16:creationId xmlns:a16="http://schemas.microsoft.com/office/drawing/2014/main" id="{BDCAC669-F771-46D3-8D17-4BB4258A5E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2376" y="5976018"/>
            <a:ext cx="609600" cy="609600"/>
          </a:xfrm>
          <a:prstGeom prst="rect">
            <a:avLst/>
          </a:prstGeom>
        </p:spPr>
      </p:pic>
    </p:spTree>
    <p:extLst>
      <p:ext uri="{BB962C8B-B14F-4D97-AF65-F5344CB8AC3E}">
        <p14:creationId xmlns:p14="http://schemas.microsoft.com/office/powerpoint/2010/main" val="164207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AB907-1A2C-4548-97AF-81A3B385CBE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5BFB639-C271-43BA-84AC-D6A97A73FDDC}"/>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A0BA00F9-A3AB-4698-8AEF-D523793A9440}"/>
              </a:ext>
            </a:extLst>
          </p:cNvPr>
          <p:cNvPicPr/>
          <p:nvPr/>
        </p:nvPicPr>
        <p:blipFill>
          <a:blip r:embed="rId5"/>
          <a:stretch>
            <a:fillRect/>
          </a:stretch>
        </p:blipFill>
        <p:spPr>
          <a:xfrm>
            <a:off x="2627784" y="1124744"/>
            <a:ext cx="3781008" cy="5389166"/>
          </a:xfrm>
          <a:prstGeom prst="rect">
            <a:avLst/>
          </a:prstGeom>
        </p:spPr>
      </p:pic>
      <p:sp>
        <p:nvSpPr>
          <p:cNvPr id="5" name="Rectangle 4">
            <a:extLst>
              <a:ext uri="{FF2B5EF4-FFF2-40B4-BE49-F238E27FC236}">
                <a16:creationId xmlns:a16="http://schemas.microsoft.com/office/drawing/2014/main" id="{CA803518-6E7C-4CDC-947A-AA5B14305B60}"/>
              </a:ext>
            </a:extLst>
          </p:cNvPr>
          <p:cNvSpPr/>
          <p:nvPr/>
        </p:nvSpPr>
        <p:spPr>
          <a:xfrm>
            <a:off x="3347864" y="3116710"/>
            <a:ext cx="122413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49B6771-341F-42CF-94B7-F3F3C7AC41B9}"/>
              </a:ext>
            </a:extLst>
          </p:cNvPr>
          <p:cNvSpPr/>
          <p:nvPr/>
        </p:nvSpPr>
        <p:spPr>
          <a:xfrm>
            <a:off x="3347864" y="4437112"/>
            <a:ext cx="122413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24">
            <a:hlinkClick r:id="" action="ppaction://media"/>
            <a:extLst>
              <a:ext uri="{FF2B5EF4-FFF2-40B4-BE49-F238E27FC236}">
                <a16:creationId xmlns:a16="http://schemas.microsoft.com/office/drawing/2014/main" id="{9EBF34D9-01B8-4D30-AD95-337E2A1705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513" y="6126163"/>
            <a:ext cx="609600" cy="609600"/>
          </a:xfrm>
          <a:prstGeom prst="rect">
            <a:avLst/>
          </a:prstGeom>
        </p:spPr>
      </p:pic>
    </p:spTree>
    <p:extLst>
      <p:ext uri="{BB962C8B-B14F-4D97-AF65-F5344CB8AC3E}">
        <p14:creationId xmlns:p14="http://schemas.microsoft.com/office/powerpoint/2010/main" val="37257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1D73-9C8C-437D-BE64-9674C5ED2F9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EC02161-100C-4ED4-A971-E6F76B98F9AE}"/>
              </a:ext>
            </a:extLst>
          </p:cNvPr>
          <p:cNvPicPr>
            <a:picLocks noGrp="1"/>
          </p:cNvPicPr>
          <p:nvPr>
            <p:ph idx="1"/>
          </p:nvPr>
        </p:nvPicPr>
        <p:blipFill rotWithShape="1">
          <a:blip r:embed="rId5"/>
          <a:srcRect l="13953" t="6572" r="63954" b="9522"/>
          <a:stretch/>
        </p:blipFill>
        <p:spPr bwMode="auto">
          <a:xfrm>
            <a:off x="2759047" y="1600200"/>
            <a:ext cx="3625905" cy="4525963"/>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3D549447-30BF-4DF7-B6D4-35386411614D}"/>
              </a:ext>
            </a:extLst>
          </p:cNvPr>
          <p:cNvSpPr/>
          <p:nvPr/>
        </p:nvSpPr>
        <p:spPr>
          <a:xfrm>
            <a:off x="4283968" y="2636912"/>
            <a:ext cx="93610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25">
            <a:hlinkClick r:id="" action="ppaction://media"/>
            <a:extLst>
              <a:ext uri="{FF2B5EF4-FFF2-40B4-BE49-F238E27FC236}">
                <a16:creationId xmlns:a16="http://schemas.microsoft.com/office/drawing/2014/main" id="{EB015AAF-F860-4C96-883D-A7AF55142D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6150408"/>
            <a:ext cx="609600" cy="609600"/>
          </a:xfrm>
          <a:prstGeom prst="rect">
            <a:avLst/>
          </a:prstGeom>
        </p:spPr>
      </p:pic>
    </p:spTree>
    <p:extLst>
      <p:ext uri="{BB962C8B-B14F-4D97-AF65-F5344CB8AC3E}">
        <p14:creationId xmlns:p14="http://schemas.microsoft.com/office/powerpoint/2010/main" val="19058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br>
              <a:rPr lang="en-GB" dirty="0"/>
            </a:br>
            <a:br>
              <a:rPr lang="en-GB" dirty="0"/>
            </a:br>
            <a:r>
              <a:rPr lang="en-GB" dirty="0"/>
              <a:t>What have we looked at today?</a:t>
            </a:r>
          </a:p>
        </p:txBody>
      </p:sp>
      <p:sp>
        <p:nvSpPr>
          <p:cNvPr id="3" name="Content Placeholder 2"/>
          <p:cNvSpPr>
            <a:spLocks noGrp="1"/>
          </p:cNvSpPr>
          <p:nvPr>
            <p:ph idx="1"/>
          </p:nvPr>
        </p:nvSpPr>
        <p:spPr/>
        <p:txBody>
          <a:bodyPr/>
          <a:lstStyle/>
          <a:p>
            <a:endParaRPr lang="en-GB" dirty="0"/>
          </a:p>
          <a:p>
            <a:pPr marL="0" indent="0">
              <a:buNone/>
            </a:pPr>
            <a:endParaRPr lang="en-GB" dirty="0"/>
          </a:p>
          <a:p>
            <a:r>
              <a:rPr lang="en-GB" dirty="0"/>
              <a:t>What is the Electoral Register?</a:t>
            </a:r>
          </a:p>
          <a:p>
            <a:r>
              <a:rPr lang="en-GB" dirty="0"/>
              <a:t>Why should we register to vote?</a:t>
            </a:r>
          </a:p>
          <a:p>
            <a:r>
              <a:rPr lang="en-GB" dirty="0"/>
              <a:t>Who can register?</a:t>
            </a:r>
          </a:p>
          <a:p>
            <a:r>
              <a:rPr lang="en-GB" dirty="0"/>
              <a:t>How can we register?</a:t>
            </a:r>
          </a:p>
          <a:p>
            <a:r>
              <a:rPr lang="en-GB" dirty="0"/>
              <a:t>We registered today</a:t>
            </a:r>
          </a:p>
        </p:txBody>
      </p:sp>
      <p:pic>
        <p:nvPicPr>
          <p:cNvPr id="4" name="26">
            <a:hlinkClick r:id="" action="ppaction://media"/>
            <a:extLst>
              <a:ext uri="{FF2B5EF4-FFF2-40B4-BE49-F238E27FC236}">
                <a16:creationId xmlns:a16="http://schemas.microsoft.com/office/drawing/2014/main" id="{8543D8A9-21D3-4FD4-B5AE-A61ADF5C34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6018213"/>
            <a:ext cx="609600" cy="609600"/>
          </a:xfrm>
          <a:prstGeom prst="rect">
            <a:avLst/>
          </a:prstGeom>
        </p:spPr>
      </p:pic>
    </p:spTree>
    <p:extLst>
      <p:ext uri="{BB962C8B-B14F-4D97-AF65-F5344CB8AC3E}">
        <p14:creationId xmlns:p14="http://schemas.microsoft.com/office/powerpoint/2010/main" val="94124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lstStyle/>
          <a:p>
            <a:endParaRPr lang="en-GB" dirty="0"/>
          </a:p>
        </p:txBody>
      </p:sp>
      <p:pic>
        <p:nvPicPr>
          <p:cNvPr id="4" name="Picture 2" descr="C:\Users\ljsavory\AppData\Local\Microsoft\Windows\Temporary Internet Files\Content.IE5\YSY7WYLI\Thank-you-pinned-note[1].pn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530476" y="2128291"/>
            <a:ext cx="3816424" cy="38164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Infographics\02 Facebook Ic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86" y="5733255"/>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Infographics\03 Twitter Ic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4370" y="5733253"/>
            <a:ext cx="936106" cy="936106"/>
          </a:xfrm>
          <a:prstGeom prst="rect">
            <a:avLst/>
          </a:prstGeom>
          <a:noFill/>
          <a:extLst>
            <a:ext uri="{909E8E84-426E-40DD-AFC4-6F175D3DCCD1}">
              <a14:hiddenFill xmlns:a14="http://schemas.microsoft.com/office/drawing/2010/main">
                <a:solidFill>
                  <a:srgbClr val="FFFFFF"/>
                </a:solidFill>
              </a14:hiddenFill>
            </a:ext>
          </a:extLst>
        </p:spPr>
      </p:pic>
      <p:pic>
        <p:nvPicPr>
          <p:cNvPr id="3" name="27">
            <a:hlinkClick r:id="" action="ppaction://media"/>
            <a:extLst>
              <a:ext uri="{FF2B5EF4-FFF2-40B4-BE49-F238E27FC236}">
                <a16:creationId xmlns:a16="http://schemas.microsoft.com/office/drawing/2014/main" id="{F41C2901-F1B8-4A1F-9FF8-38AC7F8D0A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44408" y="5428453"/>
            <a:ext cx="609600" cy="609600"/>
          </a:xfrm>
          <a:prstGeom prst="rect">
            <a:avLst/>
          </a:prstGeom>
        </p:spPr>
      </p:pic>
    </p:spTree>
    <p:extLst>
      <p:ext uri="{BB962C8B-B14F-4D97-AF65-F5344CB8AC3E}">
        <p14:creationId xmlns:p14="http://schemas.microsoft.com/office/powerpoint/2010/main" val="291649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6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GB" dirty="0"/>
            </a:br>
            <a:br>
              <a:rPr lang="en-GB" dirty="0"/>
            </a:br>
            <a:r>
              <a:rPr lang="en-GB" dirty="0"/>
              <a:t>   How can we register?</a:t>
            </a:r>
          </a:p>
        </p:txBody>
      </p:sp>
      <p:pic>
        <p:nvPicPr>
          <p:cNvPr id="5" name="Content Placeholder 3" descr="H:\Infographics\131 Devices Icon.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03307" y="2830536"/>
            <a:ext cx="1584176" cy="1308661"/>
          </a:xfrm>
          <a:prstGeom prst="rect">
            <a:avLst/>
          </a:prstGeom>
          <a:noFill/>
          <a:ln>
            <a:noFill/>
          </a:ln>
        </p:spPr>
      </p:pic>
      <p:pic>
        <p:nvPicPr>
          <p:cNvPr id="6" name="Picture 5" descr="H:\Infographics\01 Phone Icon.jpg"/>
          <p:cNvPicPr/>
          <p:nvPr/>
        </p:nvPicPr>
        <p:blipFill>
          <a:blip r:embed="rId4">
            <a:extLst>
              <a:ext uri="{28A0092B-C50C-407E-A947-70E740481C1C}">
                <a14:useLocalDpi xmlns:a14="http://schemas.microsoft.com/office/drawing/2010/main" val="0"/>
              </a:ext>
            </a:extLst>
          </a:blip>
          <a:srcRect/>
          <a:stretch>
            <a:fillRect/>
          </a:stretch>
        </p:blipFill>
        <p:spPr bwMode="auto">
          <a:xfrm>
            <a:off x="3631656" y="2771045"/>
            <a:ext cx="1584176" cy="1368152"/>
          </a:xfrm>
          <a:prstGeom prst="rect">
            <a:avLst/>
          </a:prstGeom>
          <a:noFill/>
          <a:ln>
            <a:noFill/>
          </a:ln>
        </p:spPr>
      </p:pic>
      <p:pic>
        <p:nvPicPr>
          <p:cNvPr id="7" name="Picture 6" descr="H:\Infographics\195 Envelope Post Ico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9973" y="2766156"/>
            <a:ext cx="1968379" cy="1358844"/>
          </a:xfrm>
          <a:prstGeom prst="rect">
            <a:avLst/>
          </a:prstGeom>
          <a:noFill/>
          <a:ln>
            <a:noFill/>
          </a:ln>
        </p:spPr>
      </p:pic>
      <p:sp>
        <p:nvSpPr>
          <p:cNvPr id="4" name="Rectangle 3"/>
          <p:cNvSpPr/>
          <p:nvPr/>
        </p:nvSpPr>
        <p:spPr>
          <a:xfrm>
            <a:off x="231411" y="4827719"/>
            <a:ext cx="3108480" cy="369332"/>
          </a:xfrm>
          <a:prstGeom prst="rect">
            <a:avLst/>
          </a:prstGeom>
        </p:spPr>
        <p:txBody>
          <a:bodyPr wrap="none">
            <a:spAutoFit/>
          </a:bodyPr>
          <a:lstStyle/>
          <a:p>
            <a:r>
              <a:rPr lang="en-GB" b="1" dirty="0"/>
              <a:t>www.gov.uk/registertovote</a:t>
            </a:r>
            <a:endParaRPr lang="en-GB" dirty="0"/>
          </a:p>
        </p:txBody>
      </p:sp>
      <p:sp>
        <p:nvSpPr>
          <p:cNvPr id="8" name="Rectangle 7"/>
          <p:cNvSpPr/>
          <p:nvPr/>
        </p:nvSpPr>
        <p:spPr>
          <a:xfrm>
            <a:off x="3594029" y="4827719"/>
            <a:ext cx="1659429" cy="369332"/>
          </a:xfrm>
          <a:prstGeom prst="rect">
            <a:avLst/>
          </a:prstGeom>
        </p:spPr>
        <p:txBody>
          <a:bodyPr wrap="none">
            <a:spAutoFit/>
          </a:bodyPr>
          <a:lstStyle/>
          <a:p>
            <a:r>
              <a:rPr lang="en-GB" b="1" dirty="0"/>
              <a:t>01446 729552</a:t>
            </a:r>
            <a:endParaRPr lang="en-GB" dirty="0"/>
          </a:p>
        </p:txBody>
      </p:sp>
      <p:sp>
        <p:nvSpPr>
          <p:cNvPr id="9" name="Rectangle 8"/>
          <p:cNvSpPr/>
          <p:nvPr/>
        </p:nvSpPr>
        <p:spPr>
          <a:xfrm>
            <a:off x="5804110" y="4827719"/>
            <a:ext cx="2480166" cy="369332"/>
          </a:xfrm>
          <a:prstGeom prst="rect">
            <a:avLst/>
          </a:prstGeom>
        </p:spPr>
        <p:txBody>
          <a:bodyPr wrap="none">
            <a:spAutoFit/>
          </a:bodyPr>
          <a:lstStyle/>
          <a:p>
            <a:r>
              <a:rPr lang="en-GB" b="1" dirty="0"/>
              <a:t>Invitation to Register</a:t>
            </a:r>
            <a:endParaRPr lang="en-GB" dirty="0"/>
          </a:p>
        </p:txBody>
      </p:sp>
      <p:sp>
        <p:nvSpPr>
          <p:cNvPr id="10" name="Rectangle 9"/>
          <p:cNvSpPr/>
          <p:nvPr/>
        </p:nvSpPr>
        <p:spPr>
          <a:xfrm>
            <a:off x="539551" y="4089055"/>
            <a:ext cx="7744725" cy="923330"/>
          </a:xfrm>
          <a:prstGeom prst="rect">
            <a:avLst/>
          </a:prstGeom>
        </p:spPr>
        <p:txBody>
          <a:bodyPr wrap="square">
            <a:spAutoFit/>
          </a:bodyPr>
          <a:lstStyle/>
          <a:p>
            <a:pPr algn="ctr"/>
            <a:endParaRPr lang="en-GB" b="1" dirty="0">
              <a:solidFill>
                <a:srgbClr val="FF0000"/>
              </a:solidFill>
            </a:endParaRPr>
          </a:p>
          <a:p>
            <a:pPr algn="ctr"/>
            <a:endParaRPr lang="en-GB" b="1" dirty="0">
              <a:solidFill>
                <a:srgbClr val="FF0000"/>
              </a:solidFill>
            </a:endParaRPr>
          </a:p>
          <a:p>
            <a:pPr algn="ctr"/>
            <a:endParaRPr lang="en-GB" b="1" dirty="0">
              <a:solidFill>
                <a:srgbClr val="FF0000"/>
              </a:solidFill>
            </a:endParaRPr>
          </a:p>
        </p:txBody>
      </p:sp>
    </p:spTree>
    <p:extLst>
      <p:ext uri="{BB962C8B-B14F-4D97-AF65-F5344CB8AC3E}">
        <p14:creationId xmlns:p14="http://schemas.microsoft.com/office/powerpoint/2010/main" val="3374170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124744"/>
            <a:ext cx="8157592" cy="1143000"/>
          </a:xfrm>
        </p:spPr>
        <p:txBody>
          <a:bodyPr/>
          <a:lstStyle/>
          <a:p>
            <a:r>
              <a:rPr lang="en-GB" dirty="0"/>
              <a:t>   What is the Electoral Register?</a:t>
            </a:r>
          </a:p>
        </p:txBody>
      </p:sp>
      <p:sp>
        <p:nvSpPr>
          <p:cNvPr id="3" name="Content Placeholder 2"/>
          <p:cNvSpPr>
            <a:spLocks noGrp="1"/>
          </p:cNvSpPr>
          <p:nvPr>
            <p:ph idx="1"/>
          </p:nvPr>
        </p:nvSpPr>
        <p:spPr>
          <a:xfrm>
            <a:off x="467544" y="1822757"/>
            <a:ext cx="8229600" cy="4414555"/>
          </a:xfrm>
        </p:spPr>
        <p:txBody>
          <a:bodyPr>
            <a:normAutofit lnSpcReduction="10000"/>
          </a:bodyPr>
          <a:lstStyle/>
          <a:p>
            <a:pPr marL="0" indent="0">
              <a:buNone/>
            </a:pPr>
            <a:endParaRPr lang="en-GB" sz="2800" b="1" dirty="0"/>
          </a:p>
          <a:p>
            <a:pPr marL="0" indent="0">
              <a:buNone/>
            </a:pPr>
            <a:r>
              <a:rPr lang="en-GB" sz="2800" b="1" dirty="0"/>
              <a:t>There are 2 registers</a:t>
            </a:r>
            <a:endParaRPr lang="en-GB" sz="1800" b="1" dirty="0"/>
          </a:p>
          <a:p>
            <a:pPr marL="0" indent="0">
              <a:buNone/>
            </a:pPr>
            <a:r>
              <a:rPr lang="en-GB" sz="1800" b="1" dirty="0"/>
              <a:t>The Full Register</a:t>
            </a:r>
          </a:p>
          <a:p>
            <a:pPr marL="0" indent="0">
              <a:buNone/>
            </a:pPr>
            <a:r>
              <a:rPr lang="en-GB" sz="1800" dirty="0"/>
              <a:t>Everyone’s name and address will appear on the full version of the electoral register.  The full version of the register is only used for:</a:t>
            </a:r>
          </a:p>
          <a:p>
            <a:pPr lvl="1">
              <a:buFont typeface="Arial" panose="020B0604020202020204" pitchFamily="34" charset="0"/>
              <a:buChar char="•"/>
            </a:pPr>
            <a:r>
              <a:rPr lang="en-GB" sz="1800" dirty="0"/>
              <a:t>Elections</a:t>
            </a:r>
          </a:p>
          <a:p>
            <a:pPr lvl="1">
              <a:buFont typeface="Arial" panose="020B0604020202020204" pitchFamily="34" charset="0"/>
              <a:buChar char="•"/>
            </a:pPr>
            <a:r>
              <a:rPr lang="en-GB" sz="1800" dirty="0"/>
              <a:t>Preventing and detecting crime</a:t>
            </a:r>
          </a:p>
          <a:p>
            <a:pPr lvl="1">
              <a:buFont typeface="Arial" panose="020B0604020202020204" pitchFamily="34" charset="0"/>
              <a:buChar char="•"/>
            </a:pPr>
            <a:r>
              <a:rPr lang="en-GB" sz="1800" dirty="0"/>
              <a:t>Checking applications for loans or credit</a:t>
            </a:r>
          </a:p>
          <a:p>
            <a:pPr marL="0" lvl="0" indent="0">
              <a:buNone/>
            </a:pPr>
            <a:endParaRPr lang="en-GB" sz="1800" dirty="0"/>
          </a:p>
          <a:p>
            <a:pPr marL="0" indent="0">
              <a:buNone/>
            </a:pPr>
            <a:r>
              <a:rPr lang="en-GB" sz="1800" b="1" dirty="0"/>
              <a:t>The Open Register</a:t>
            </a:r>
          </a:p>
          <a:p>
            <a:pPr marL="0" indent="0">
              <a:buNone/>
            </a:pPr>
            <a:r>
              <a:rPr lang="en-GB" sz="1800" dirty="0"/>
              <a:t>The Open Register is an extract of the electoral register, but is not used for elections.  It can be bought by any person, company or organisation.  Names will be included in the open register unless the elector has opted out. </a:t>
            </a:r>
          </a:p>
        </p:txBody>
      </p:sp>
      <p:pic>
        <p:nvPicPr>
          <p:cNvPr id="4" name="Picture 3" descr="H:\Infographics\61 Book Pile Ico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2132856"/>
            <a:ext cx="1685909" cy="864096"/>
          </a:xfrm>
          <a:prstGeom prst="rect">
            <a:avLst/>
          </a:prstGeom>
          <a:noFill/>
          <a:ln>
            <a:noFill/>
          </a:ln>
        </p:spPr>
      </p:pic>
      <p:pic>
        <p:nvPicPr>
          <p:cNvPr id="2050" name="Picture 2" descr="H:\Infographics\198 Cross Pen 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5295" y="4293096"/>
            <a:ext cx="507494" cy="7920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Infographics\199 Tick Pen 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4293096"/>
            <a:ext cx="547298" cy="792088"/>
          </a:xfrm>
          <a:prstGeom prst="rect">
            <a:avLst/>
          </a:prstGeom>
          <a:noFill/>
          <a:extLst>
            <a:ext uri="{909E8E84-426E-40DD-AFC4-6F175D3DCCD1}">
              <a14:hiddenFill xmlns:a14="http://schemas.microsoft.com/office/drawing/2010/main">
                <a:solidFill>
                  <a:srgbClr val="FFFFFF"/>
                </a:solidFill>
              </a14:hiddenFill>
            </a:ext>
          </a:extLst>
        </p:spPr>
      </p:pic>
      <p:pic>
        <p:nvPicPr>
          <p:cNvPr id="5" name="3">
            <a:hlinkClick r:id="" action="ppaction://media"/>
            <a:extLst>
              <a:ext uri="{FF2B5EF4-FFF2-40B4-BE49-F238E27FC236}">
                <a16:creationId xmlns:a16="http://schemas.microsoft.com/office/drawing/2014/main" id="{852C82D5-76C2-4B74-AE91-DA41A9F3BC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2744" y="6237312"/>
            <a:ext cx="609600" cy="609600"/>
          </a:xfrm>
          <a:prstGeom prst="rect">
            <a:avLst/>
          </a:prstGeom>
        </p:spPr>
      </p:pic>
    </p:spTree>
    <p:extLst>
      <p:ext uri="{BB962C8B-B14F-4D97-AF65-F5344CB8AC3E}">
        <p14:creationId xmlns:p14="http://schemas.microsoft.com/office/powerpoint/2010/main" val="203818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051"/>
                                        </p:tgtEl>
                                        <p:attrNameLst>
                                          <p:attrName>style.visibility</p:attrName>
                                        </p:attrNameLst>
                                      </p:cBhvr>
                                      <p:to>
                                        <p:strVal val="visible"/>
                                      </p:to>
                                    </p:set>
                                    <p:animEffect transition="in" filter="fade">
                                      <p:cBhvr>
                                        <p:cTn id="41" dur="1000"/>
                                        <p:tgtEl>
                                          <p:spTgt spid="2051"/>
                                        </p:tgtEl>
                                      </p:cBhvr>
                                    </p:animEffect>
                                    <p:anim calcmode="lin" valueType="num">
                                      <p:cBhvr>
                                        <p:cTn id="42" dur="1000" fill="hold"/>
                                        <p:tgtEl>
                                          <p:spTgt spid="2051"/>
                                        </p:tgtEl>
                                        <p:attrNameLst>
                                          <p:attrName>ppt_x</p:attrName>
                                        </p:attrNameLst>
                                      </p:cBhvr>
                                      <p:tavLst>
                                        <p:tav tm="0">
                                          <p:val>
                                            <p:strVal val="#ppt_x"/>
                                          </p:val>
                                        </p:tav>
                                        <p:tav tm="100000">
                                          <p:val>
                                            <p:strVal val="#ppt_x"/>
                                          </p:val>
                                        </p:tav>
                                      </p:tavLst>
                                    </p:anim>
                                    <p:anim calcmode="lin" valueType="num">
                                      <p:cBhvr>
                                        <p:cTn id="43"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fade">
                                      <p:cBhvr>
                                        <p:cTn id="48" dur="1000"/>
                                        <p:tgtEl>
                                          <p:spTgt spid="2050"/>
                                        </p:tgtEl>
                                      </p:cBhvr>
                                    </p:animEffect>
                                    <p:anim calcmode="lin" valueType="num">
                                      <p:cBhvr>
                                        <p:cTn id="49" dur="1000" fill="hold"/>
                                        <p:tgtEl>
                                          <p:spTgt spid="2050"/>
                                        </p:tgtEl>
                                        <p:attrNameLst>
                                          <p:attrName>ppt_x</p:attrName>
                                        </p:attrNameLst>
                                      </p:cBhvr>
                                      <p:tavLst>
                                        <p:tav tm="0">
                                          <p:val>
                                            <p:strVal val="#ppt_x"/>
                                          </p:val>
                                        </p:tav>
                                        <p:tav tm="100000">
                                          <p:val>
                                            <p:strVal val="#ppt_x"/>
                                          </p:val>
                                        </p:tav>
                                      </p:tavLst>
                                    </p:anim>
                                    <p:anim calcmode="lin" valueType="num">
                                      <p:cBhvr>
                                        <p:cTn id="5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61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1080120"/>
          </a:xfrm>
        </p:spPr>
        <p:txBody>
          <a:bodyPr>
            <a:normAutofit fontScale="90000"/>
          </a:bodyPr>
          <a:lstStyle/>
          <a:p>
            <a:r>
              <a:rPr lang="en-GB" dirty="0"/>
              <a:t>     Why should we register to vote?</a:t>
            </a:r>
          </a:p>
        </p:txBody>
      </p:sp>
      <p:pic>
        <p:nvPicPr>
          <p:cNvPr id="4" name="Content Placeholder 3" descr="H:\Infographics\58 Puzzled Icon.jpg"/>
          <p:cNvPicPr>
            <a:picLocks noGrp="1"/>
          </p:cNvPicPr>
          <p:nvPr>
            <p:ph idx="1"/>
          </p:nvPr>
        </p:nvPicPr>
        <p:blipFill>
          <a:blip r:embed="rId5"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3707904" y="2596299"/>
            <a:ext cx="1378445" cy="2376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3" name="Group 12"/>
          <p:cNvGrpSpPr/>
          <p:nvPr/>
        </p:nvGrpSpPr>
        <p:grpSpPr>
          <a:xfrm>
            <a:off x="1187624" y="2560609"/>
            <a:ext cx="2232248" cy="1719923"/>
            <a:chOff x="1331640" y="2560609"/>
            <a:chExt cx="2232248" cy="1719923"/>
          </a:xfrm>
        </p:grpSpPr>
        <p:pic>
          <p:nvPicPr>
            <p:cNvPr id="5" name="Picture 4" descr="H:\Infographics\164 Voting Ico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9699" y="2560609"/>
              <a:ext cx="802480" cy="1079688"/>
            </a:xfrm>
            <a:prstGeom prst="rect">
              <a:avLst/>
            </a:prstGeom>
            <a:noFill/>
            <a:ln>
              <a:noFill/>
            </a:ln>
          </p:spPr>
        </p:pic>
        <p:sp>
          <p:nvSpPr>
            <p:cNvPr id="6" name="Rectangle 5"/>
            <p:cNvSpPr/>
            <p:nvPr/>
          </p:nvSpPr>
          <p:spPr>
            <a:xfrm>
              <a:off x="1331640" y="3634201"/>
              <a:ext cx="2232248" cy="646331"/>
            </a:xfrm>
            <a:prstGeom prst="rect">
              <a:avLst/>
            </a:prstGeom>
          </p:spPr>
          <p:txBody>
            <a:bodyPr wrap="square">
              <a:spAutoFit/>
            </a:bodyPr>
            <a:lstStyle/>
            <a:p>
              <a:pPr lvl="0"/>
              <a:r>
                <a:rPr lang="en-GB" b="1" dirty="0"/>
                <a:t>To be able to vote and have your say</a:t>
              </a:r>
              <a:endParaRPr lang="en-GB" dirty="0"/>
            </a:p>
          </p:txBody>
        </p:sp>
      </p:grpSp>
      <p:grpSp>
        <p:nvGrpSpPr>
          <p:cNvPr id="14" name="Group 13"/>
          <p:cNvGrpSpPr/>
          <p:nvPr/>
        </p:nvGrpSpPr>
        <p:grpSpPr>
          <a:xfrm>
            <a:off x="5317150" y="2513782"/>
            <a:ext cx="2495555" cy="1455315"/>
            <a:chOff x="5317150" y="2513782"/>
            <a:chExt cx="2495555" cy="1455315"/>
          </a:xfrm>
        </p:grpSpPr>
        <p:pic>
          <p:nvPicPr>
            <p:cNvPr id="7" name="Picture 6" descr="H:\Infographics\66 Man Woman Ico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4422" y="2513782"/>
              <a:ext cx="1054704" cy="1084828"/>
            </a:xfrm>
            <a:prstGeom prst="rect">
              <a:avLst/>
            </a:prstGeom>
            <a:noFill/>
            <a:ln>
              <a:noFill/>
            </a:ln>
          </p:spPr>
        </p:pic>
        <p:sp>
          <p:nvSpPr>
            <p:cNvPr id="8" name="Rectangle 7"/>
            <p:cNvSpPr/>
            <p:nvPr/>
          </p:nvSpPr>
          <p:spPr>
            <a:xfrm>
              <a:off x="5317150" y="3599765"/>
              <a:ext cx="2495555" cy="369332"/>
            </a:xfrm>
            <a:prstGeom prst="rect">
              <a:avLst/>
            </a:prstGeom>
          </p:spPr>
          <p:txBody>
            <a:bodyPr wrap="none">
              <a:spAutoFit/>
            </a:bodyPr>
            <a:lstStyle/>
            <a:p>
              <a:pPr lvl="0"/>
              <a:r>
                <a:rPr lang="en-GB" b="1" dirty="0"/>
                <a:t>Confirmation of Identity</a:t>
              </a:r>
              <a:endParaRPr lang="en-GB" dirty="0"/>
            </a:p>
          </p:txBody>
        </p:sp>
      </p:grpSp>
      <p:grpSp>
        <p:nvGrpSpPr>
          <p:cNvPr id="15" name="Group 14"/>
          <p:cNvGrpSpPr/>
          <p:nvPr/>
        </p:nvGrpSpPr>
        <p:grpSpPr>
          <a:xfrm>
            <a:off x="1258763" y="4485733"/>
            <a:ext cx="2286000" cy="1802237"/>
            <a:chOff x="1463585" y="4505342"/>
            <a:chExt cx="2286000" cy="1802237"/>
          </a:xfrm>
        </p:grpSpPr>
        <p:pic>
          <p:nvPicPr>
            <p:cNvPr id="9" name="Picture 8" descr="H:\Infographics\39 Council Money Icon.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19645" y="4505342"/>
              <a:ext cx="773880" cy="1080120"/>
            </a:xfrm>
            <a:prstGeom prst="rect">
              <a:avLst/>
            </a:prstGeom>
            <a:noFill/>
            <a:ln>
              <a:noFill/>
            </a:ln>
          </p:spPr>
        </p:pic>
        <p:sp>
          <p:nvSpPr>
            <p:cNvPr id="10" name="Rectangle 9"/>
            <p:cNvSpPr/>
            <p:nvPr/>
          </p:nvSpPr>
          <p:spPr>
            <a:xfrm>
              <a:off x="1463585" y="5661248"/>
              <a:ext cx="2286000" cy="646331"/>
            </a:xfrm>
            <a:prstGeom prst="rect">
              <a:avLst/>
            </a:prstGeom>
          </p:spPr>
          <p:txBody>
            <a:bodyPr wrap="square">
              <a:spAutoFit/>
            </a:bodyPr>
            <a:lstStyle/>
            <a:p>
              <a:pPr lvl="0" algn="ctr"/>
              <a:r>
                <a:rPr lang="en-GB" b="1" dirty="0"/>
                <a:t>Apply for credit</a:t>
              </a:r>
              <a:endParaRPr lang="en-GB" dirty="0"/>
            </a:p>
            <a:p>
              <a:pPr lvl="0" algn="ctr"/>
              <a:r>
                <a:rPr lang="en-GB" b="1" dirty="0"/>
                <a:t>Improve credit score</a:t>
              </a:r>
              <a:endParaRPr lang="en-GB" dirty="0"/>
            </a:p>
          </p:txBody>
        </p:sp>
      </p:grpSp>
      <p:grpSp>
        <p:nvGrpSpPr>
          <p:cNvPr id="16" name="Group 15"/>
          <p:cNvGrpSpPr/>
          <p:nvPr/>
        </p:nvGrpSpPr>
        <p:grpSpPr>
          <a:xfrm>
            <a:off x="5601651" y="4273487"/>
            <a:ext cx="1926553" cy="1895592"/>
            <a:chOff x="5601651" y="4273487"/>
            <a:chExt cx="1926553" cy="1895592"/>
          </a:xfrm>
        </p:grpSpPr>
        <p:pic>
          <p:nvPicPr>
            <p:cNvPr id="11" name="Picture 10" descr="H:\Infographics\36 Council House Icon.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1206" y="4273487"/>
              <a:ext cx="1246490" cy="1405940"/>
            </a:xfrm>
            <a:prstGeom prst="rect">
              <a:avLst/>
            </a:prstGeom>
            <a:noFill/>
            <a:ln>
              <a:noFill/>
            </a:ln>
          </p:spPr>
        </p:pic>
        <p:sp>
          <p:nvSpPr>
            <p:cNvPr id="12" name="Rectangle 11"/>
            <p:cNvSpPr/>
            <p:nvPr/>
          </p:nvSpPr>
          <p:spPr>
            <a:xfrm>
              <a:off x="5601651" y="5799747"/>
              <a:ext cx="1926553" cy="369332"/>
            </a:xfrm>
            <a:prstGeom prst="rect">
              <a:avLst/>
            </a:prstGeom>
          </p:spPr>
          <p:txBody>
            <a:bodyPr wrap="none">
              <a:spAutoFit/>
            </a:bodyPr>
            <a:lstStyle/>
            <a:p>
              <a:pPr lvl="0"/>
              <a:r>
                <a:rPr lang="en-GB" b="1" dirty="0"/>
                <a:t>Proof of residence</a:t>
              </a:r>
              <a:endParaRPr lang="en-GB" dirty="0"/>
            </a:p>
          </p:txBody>
        </p:sp>
      </p:grpSp>
      <p:pic>
        <p:nvPicPr>
          <p:cNvPr id="3" name="4">
            <a:hlinkClick r:id="" action="ppaction://media"/>
            <a:extLst>
              <a:ext uri="{FF2B5EF4-FFF2-40B4-BE49-F238E27FC236}">
                <a16:creationId xmlns:a16="http://schemas.microsoft.com/office/drawing/2014/main" id="{0FAA1CCE-15DC-44BC-B596-087486B81C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9418" y="6012930"/>
            <a:ext cx="609600" cy="609600"/>
          </a:xfrm>
          <a:prstGeom prst="rect">
            <a:avLst/>
          </a:prstGeom>
        </p:spPr>
      </p:pic>
    </p:spTree>
    <p:extLst>
      <p:ext uri="{BB962C8B-B14F-4D97-AF65-F5344CB8AC3E}">
        <p14:creationId xmlns:p14="http://schemas.microsoft.com/office/powerpoint/2010/main" val="243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398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965" y="620688"/>
            <a:ext cx="8229600" cy="1296144"/>
          </a:xfrm>
        </p:spPr>
        <p:txBody>
          <a:bodyPr/>
          <a:lstStyle/>
          <a:p>
            <a:r>
              <a:rPr lang="en-GB" dirty="0"/>
              <a:t>Who can register?</a:t>
            </a:r>
          </a:p>
        </p:txBody>
      </p:sp>
      <p:sp>
        <p:nvSpPr>
          <p:cNvPr id="3" name="Content Placeholder 2"/>
          <p:cNvSpPr>
            <a:spLocks noGrp="1"/>
          </p:cNvSpPr>
          <p:nvPr>
            <p:ph idx="1"/>
          </p:nvPr>
        </p:nvSpPr>
        <p:spPr/>
        <p:txBody>
          <a:bodyPr/>
          <a:lstStyle/>
          <a:p>
            <a:r>
              <a:rPr lang="en-GB" sz="3000" dirty="0"/>
              <a:t>If you are 14 or 15 you’re able to         register</a:t>
            </a:r>
          </a:p>
          <a:p>
            <a:r>
              <a:rPr lang="en-GB" sz="3000" dirty="0"/>
              <a:t>If you are 16-17 and you live in Wales, you can vote in Local Elections &amp; Senedd Cymru/Welsh Parliament elections</a:t>
            </a:r>
          </a:p>
          <a:p>
            <a:r>
              <a:rPr lang="en-GB" sz="3000" dirty="0"/>
              <a:t>If you are a qualifying foreign national living in Wales, you can register in certain elections</a:t>
            </a:r>
          </a:p>
          <a:p>
            <a:r>
              <a:rPr lang="en-GB" sz="3000" dirty="0"/>
              <a:t>If you are18 years and over you can vote in any elections</a:t>
            </a:r>
          </a:p>
        </p:txBody>
      </p:sp>
      <p:pic>
        <p:nvPicPr>
          <p:cNvPr id="5" name="Content Placeholder 3" descr="H:\Infographics\58 Puzzled Icon.jpg"/>
          <p:cNvPicPr>
            <a:picLocks/>
          </p:cNvPicPr>
          <p:nvPr/>
        </p:nvPicPr>
        <p:blipFill>
          <a:blip r:embed="rId5"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452320" y="1052736"/>
            <a:ext cx="1378445" cy="2376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Recorded Sound">
            <a:hlinkClick r:id="" action="ppaction://media"/>
            <a:extLst>
              <a:ext uri="{FF2B5EF4-FFF2-40B4-BE49-F238E27FC236}">
                <a16:creationId xmlns:a16="http://schemas.microsoft.com/office/drawing/2014/main" id="{7BE92215-701A-4F02-A4C8-E979AD0B0B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3153" y="5981987"/>
            <a:ext cx="487363" cy="487363"/>
          </a:xfrm>
          <a:prstGeom prst="rect">
            <a:avLst/>
          </a:prstGeom>
        </p:spPr>
      </p:pic>
    </p:spTree>
    <p:extLst>
      <p:ext uri="{BB962C8B-B14F-4D97-AF65-F5344CB8AC3E}">
        <p14:creationId xmlns:p14="http://schemas.microsoft.com/office/powerpoint/2010/main" val="306796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59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696" y="1061193"/>
            <a:ext cx="5709320" cy="1143000"/>
          </a:xfrm>
        </p:spPr>
        <p:txBody>
          <a:bodyPr/>
          <a:lstStyle/>
          <a:p>
            <a:r>
              <a:rPr lang="en-GB" dirty="0"/>
              <a:t>How can we register?</a:t>
            </a:r>
          </a:p>
        </p:txBody>
      </p:sp>
      <p:pic>
        <p:nvPicPr>
          <p:cNvPr id="4" name="Content Placeholder 3" descr="H:\Infographics\131 Devices Icon.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2348880"/>
            <a:ext cx="1408176" cy="1161288"/>
          </a:xfrm>
          <a:prstGeom prst="rect">
            <a:avLst/>
          </a:prstGeom>
          <a:noFill/>
          <a:ln>
            <a:noFill/>
          </a:ln>
        </p:spPr>
      </p:pic>
      <p:pic>
        <p:nvPicPr>
          <p:cNvPr id="5" name="Picture 4" descr="H:\Infographics\01 Phone Icon.jpg"/>
          <p:cNvPicPr/>
          <p:nvPr/>
        </p:nvPicPr>
        <p:blipFill>
          <a:blip r:embed="rId6">
            <a:extLst>
              <a:ext uri="{28A0092B-C50C-407E-A947-70E740481C1C}">
                <a14:useLocalDpi xmlns:a14="http://schemas.microsoft.com/office/drawing/2010/main" val="0"/>
              </a:ext>
            </a:extLst>
          </a:blip>
          <a:srcRect/>
          <a:stretch>
            <a:fillRect/>
          </a:stretch>
        </p:blipFill>
        <p:spPr bwMode="auto">
          <a:xfrm>
            <a:off x="3631656" y="2204864"/>
            <a:ext cx="1584176" cy="1368152"/>
          </a:xfrm>
          <a:prstGeom prst="rect">
            <a:avLst/>
          </a:prstGeom>
          <a:noFill/>
          <a:ln>
            <a:noFill/>
          </a:ln>
        </p:spPr>
      </p:pic>
      <p:pic>
        <p:nvPicPr>
          <p:cNvPr id="6" name="Picture 5" descr="H:\Infographics\195 Envelope Post Ico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0005" y="2214173"/>
            <a:ext cx="1968379" cy="1358844"/>
          </a:xfrm>
          <a:prstGeom prst="rect">
            <a:avLst/>
          </a:prstGeom>
          <a:noFill/>
          <a:ln>
            <a:noFill/>
          </a:ln>
        </p:spPr>
      </p:pic>
      <p:sp>
        <p:nvSpPr>
          <p:cNvPr id="7" name="Rectangle 6"/>
          <p:cNvSpPr/>
          <p:nvPr/>
        </p:nvSpPr>
        <p:spPr>
          <a:xfrm>
            <a:off x="395536" y="3715068"/>
            <a:ext cx="2808311" cy="338554"/>
          </a:xfrm>
          <a:prstGeom prst="rect">
            <a:avLst/>
          </a:prstGeom>
        </p:spPr>
        <p:txBody>
          <a:bodyPr wrap="square">
            <a:spAutoFit/>
          </a:bodyPr>
          <a:lstStyle/>
          <a:p>
            <a:r>
              <a:rPr lang="en-GB" sz="1600" b="1" dirty="0"/>
              <a:t>www.gov.uk/registertovote</a:t>
            </a:r>
            <a:endParaRPr lang="en-GB" sz="1600" dirty="0"/>
          </a:p>
        </p:txBody>
      </p:sp>
      <p:sp>
        <p:nvSpPr>
          <p:cNvPr id="8" name="Rectangle 7"/>
          <p:cNvSpPr/>
          <p:nvPr/>
        </p:nvSpPr>
        <p:spPr>
          <a:xfrm>
            <a:off x="3707904" y="3715068"/>
            <a:ext cx="1584176" cy="369332"/>
          </a:xfrm>
          <a:prstGeom prst="rect">
            <a:avLst/>
          </a:prstGeom>
        </p:spPr>
        <p:txBody>
          <a:bodyPr wrap="square">
            <a:spAutoFit/>
          </a:bodyPr>
          <a:lstStyle/>
          <a:p>
            <a:r>
              <a:rPr lang="en-GB" sz="1600" b="1" dirty="0"/>
              <a:t>01446</a:t>
            </a:r>
            <a:r>
              <a:rPr lang="en-GB" b="1" dirty="0"/>
              <a:t> </a:t>
            </a:r>
            <a:r>
              <a:rPr lang="en-GB" sz="1600" b="1" dirty="0"/>
              <a:t>729552</a:t>
            </a:r>
            <a:endParaRPr lang="en-GB" sz="1600" dirty="0"/>
          </a:p>
        </p:txBody>
      </p:sp>
      <p:sp>
        <p:nvSpPr>
          <p:cNvPr id="9" name="Rectangle 8"/>
          <p:cNvSpPr/>
          <p:nvPr/>
        </p:nvSpPr>
        <p:spPr>
          <a:xfrm>
            <a:off x="5929946" y="3715068"/>
            <a:ext cx="2228495" cy="338554"/>
          </a:xfrm>
          <a:prstGeom prst="rect">
            <a:avLst/>
          </a:prstGeom>
        </p:spPr>
        <p:txBody>
          <a:bodyPr wrap="none">
            <a:spAutoFit/>
          </a:bodyPr>
          <a:lstStyle/>
          <a:p>
            <a:r>
              <a:rPr lang="en-GB" sz="1600" b="1" dirty="0"/>
              <a:t>Invitation to Register</a:t>
            </a:r>
            <a:endParaRPr lang="en-GB" sz="1600" dirty="0"/>
          </a:p>
        </p:txBody>
      </p:sp>
      <p:sp>
        <p:nvSpPr>
          <p:cNvPr id="10" name="Rectangle 9"/>
          <p:cNvSpPr/>
          <p:nvPr/>
        </p:nvSpPr>
        <p:spPr>
          <a:xfrm>
            <a:off x="911944" y="4365104"/>
            <a:ext cx="7416824" cy="2462213"/>
          </a:xfrm>
          <a:prstGeom prst="rect">
            <a:avLst/>
          </a:prstGeom>
        </p:spPr>
        <p:txBody>
          <a:bodyPr wrap="square">
            <a:spAutoFit/>
          </a:bodyPr>
          <a:lstStyle/>
          <a:p>
            <a:pPr algn="ctr"/>
            <a:endParaRPr lang="en-GB" b="1" dirty="0">
              <a:solidFill>
                <a:srgbClr val="FF0000"/>
              </a:solidFill>
            </a:endParaRPr>
          </a:p>
          <a:p>
            <a:pPr algn="ctr"/>
            <a:r>
              <a:rPr lang="en-GB" sz="2400" b="1" dirty="0">
                <a:solidFill>
                  <a:srgbClr val="FF0000"/>
                </a:solidFill>
              </a:rPr>
              <a:t>You must register individually.</a:t>
            </a:r>
          </a:p>
          <a:p>
            <a:pPr algn="ctr"/>
            <a:r>
              <a:rPr lang="en-GB" sz="2400" b="1" dirty="0">
                <a:solidFill>
                  <a:srgbClr val="FF0000"/>
                </a:solidFill>
              </a:rPr>
              <a:t>If you have turned 16 when you apply, </a:t>
            </a:r>
          </a:p>
          <a:p>
            <a:pPr algn="ctr"/>
            <a:r>
              <a:rPr lang="en-GB" sz="2400" b="1" dirty="0">
                <a:solidFill>
                  <a:srgbClr val="FF0000"/>
                </a:solidFill>
              </a:rPr>
              <a:t>you will need your</a:t>
            </a:r>
          </a:p>
          <a:p>
            <a:pPr algn="ctr"/>
            <a:r>
              <a:rPr lang="en-GB" sz="2800" b="1" u="sng" dirty="0">
                <a:solidFill>
                  <a:srgbClr val="FF0000"/>
                </a:solidFill>
              </a:rPr>
              <a:t>National Insurance Number</a:t>
            </a:r>
            <a:endParaRPr lang="en-GB" sz="2800" b="1" dirty="0">
              <a:solidFill>
                <a:srgbClr val="FF0000"/>
              </a:solidFill>
            </a:endParaRPr>
          </a:p>
          <a:p>
            <a:pPr algn="ctr"/>
            <a:endParaRPr lang="en-GB" b="1" dirty="0">
              <a:solidFill>
                <a:srgbClr val="FF0000"/>
              </a:solidFill>
            </a:endParaRPr>
          </a:p>
          <a:p>
            <a:pPr algn="ctr"/>
            <a:endParaRPr lang="en-GB" b="1" dirty="0">
              <a:solidFill>
                <a:srgbClr val="FF0000"/>
              </a:solidFill>
            </a:endParaRPr>
          </a:p>
        </p:txBody>
      </p:sp>
      <p:pic>
        <p:nvPicPr>
          <p:cNvPr id="3" name="7">
            <a:hlinkClick r:id="" action="ppaction://media"/>
            <a:extLst>
              <a:ext uri="{FF2B5EF4-FFF2-40B4-BE49-F238E27FC236}">
                <a16:creationId xmlns:a16="http://schemas.microsoft.com/office/drawing/2014/main" id="{197A56C5-B333-4778-B168-3D4F0FD070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0432" y="5805264"/>
            <a:ext cx="609600" cy="609600"/>
          </a:xfrm>
          <a:prstGeom prst="rect">
            <a:avLst/>
          </a:prstGeom>
        </p:spPr>
      </p:pic>
    </p:spTree>
    <p:extLst>
      <p:ext uri="{BB962C8B-B14F-4D97-AF65-F5344CB8AC3E}">
        <p14:creationId xmlns:p14="http://schemas.microsoft.com/office/powerpoint/2010/main" val="22986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924944"/>
            <a:ext cx="8229600" cy="1143000"/>
          </a:xfrm>
        </p:spPr>
        <p:txBody>
          <a:bodyPr/>
          <a:lstStyle/>
          <a:p>
            <a:pPr algn="ctr"/>
            <a:r>
              <a:rPr lang="en-GB" sz="4800" dirty="0"/>
              <a:t>www.gov.uk/registertovote</a:t>
            </a:r>
          </a:p>
        </p:txBody>
      </p:sp>
      <p:pic>
        <p:nvPicPr>
          <p:cNvPr id="3" name="8">
            <a:hlinkClick r:id="" action="ppaction://media"/>
            <a:extLst>
              <a:ext uri="{FF2B5EF4-FFF2-40B4-BE49-F238E27FC236}">
                <a16:creationId xmlns:a16="http://schemas.microsoft.com/office/drawing/2014/main" id="{EECEC325-0990-41EE-A289-F5EDA46800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7544" y="6093296"/>
            <a:ext cx="609600" cy="609600"/>
          </a:xfrm>
          <a:prstGeom prst="rect">
            <a:avLst/>
          </a:prstGeom>
        </p:spPr>
      </p:pic>
    </p:spTree>
    <p:extLst>
      <p:ext uri="{BB962C8B-B14F-4D97-AF65-F5344CB8AC3E}">
        <p14:creationId xmlns:p14="http://schemas.microsoft.com/office/powerpoint/2010/main" val="414526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22617452-8822-46CC-9354-1A4A038B8BB3}"/>
              </a:ext>
            </a:extLst>
          </p:cNvPr>
          <p:cNvPicPr>
            <a:picLocks noGrp="1"/>
          </p:cNvPicPr>
          <p:nvPr>
            <p:ph idx="1"/>
          </p:nvPr>
        </p:nvPicPr>
        <p:blipFill>
          <a:blip r:embed="rId5"/>
          <a:stretch>
            <a:fillRect/>
          </a:stretch>
        </p:blipFill>
        <p:spPr>
          <a:xfrm>
            <a:off x="2339752" y="1385038"/>
            <a:ext cx="4464496" cy="5194300"/>
          </a:xfrm>
          <a:prstGeom prst="rect">
            <a:avLst/>
          </a:prstGeom>
        </p:spPr>
      </p:pic>
      <p:pic>
        <p:nvPicPr>
          <p:cNvPr id="3" name="9">
            <a:hlinkClick r:id="" action="ppaction://media"/>
            <a:extLst>
              <a:ext uri="{FF2B5EF4-FFF2-40B4-BE49-F238E27FC236}">
                <a16:creationId xmlns:a16="http://schemas.microsoft.com/office/drawing/2014/main" id="{49796C91-9C38-4E8B-960D-E2CB0C9A19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5988050"/>
            <a:ext cx="609600" cy="609600"/>
          </a:xfrm>
          <a:prstGeom prst="rect">
            <a:avLst/>
          </a:prstGeom>
        </p:spPr>
      </p:pic>
    </p:spTree>
    <p:extLst>
      <p:ext uri="{BB962C8B-B14F-4D97-AF65-F5344CB8AC3E}">
        <p14:creationId xmlns:p14="http://schemas.microsoft.com/office/powerpoint/2010/main" val="7492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 name="Content Placeholder 6">
            <a:extLst>
              <a:ext uri="{FF2B5EF4-FFF2-40B4-BE49-F238E27FC236}">
                <a16:creationId xmlns:a16="http://schemas.microsoft.com/office/drawing/2014/main" id="{402748C7-F1FF-4D86-98EA-339EB0C663DD}"/>
              </a:ext>
            </a:extLst>
          </p:cNvPr>
          <p:cNvPicPr>
            <a:picLocks noGrp="1"/>
          </p:cNvPicPr>
          <p:nvPr>
            <p:ph idx="1"/>
          </p:nvPr>
        </p:nvPicPr>
        <p:blipFill>
          <a:blip r:embed="rId5"/>
          <a:stretch>
            <a:fillRect/>
          </a:stretch>
        </p:blipFill>
        <p:spPr>
          <a:xfrm>
            <a:off x="1810805" y="1405630"/>
            <a:ext cx="5544616" cy="4446042"/>
          </a:xfrm>
          <a:prstGeom prst="rect">
            <a:avLst/>
          </a:prstGeom>
        </p:spPr>
      </p:pic>
      <p:pic>
        <p:nvPicPr>
          <p:cNvPr id="3" name="10">
            <a:hlinkClick r:id="" action="ppaction://media"/>
            <a:extLst>
              <a:ext uri="{FF2B5EF4-FFF2-40B4-BE49-F238E27FC236}">
                <a16:creationId xmlns:a16="http://schemas.microsoft.com/office/drawing/2014/main" id="{AFB48740-23DE-4114-9547-A47BAA6787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5988050"/>
            <a:ext cx="609600" cy="609600"/>
          </a:xfrm>
          <a:prstGeom prst="rect">
            <a:avLst/>
          </a:prstGeom>
        </p:spPr>
      </p:pic>
    </p:spTree>
    <p:extLst>
      <p:ext uri="{BB962C8B-B14F-4D97-AF65-F5344CB8AC3E}">
        <p14:creationId xmlns:p14="http://schemas.microsoft.com/office/powerpoint/2010/main" val="8087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em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1611</TotalTime>
  <Words>1415</Words>
  <Application>Microsoft Office PowerPoint</Application>
  <PresentationFormat>On-screen Show (4:3)</PresentationFormat>
  <Paragraphs>120</Paragraphs>
  <Slides>27</Slides>
  <Notes>26</Notes>
  <HiddenSlides>0</HiddenSlides>
  <MMClips>24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Theme1</vt:lpstr>
      <vt:lpstr>THE  ELECTORAL  REGISTER </vt:lpstr>
      <vt:lpstr>  Introduction</vt:lpstr>
      <vt:lpstr>   What is the Electoral Register?</vt:lpstr>
      <vt:lpstr>     Why should we register to vote?</vt:lpstr>
      <vt:lpstr>Who can register?</vt:lpstr>
      <vt:lpstr>How can we register?</vt:lpstr>
      <vt:lpstr>www.gov.uk/registertovote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have we looked at today?</vt:lpstr>
      <vt:lpstr>PowerPoint Presentation</vt:lpstr>
      <vt:lpstr>     How can we register?</vt:lpstr>
    </vt:vector>
  </TitlesOfParts>
  <Company>Vale of Glamorgan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Morning Cowbridge Comprehensive School</dc:title>
  <dc:creator>Savory, Linda J</dc:creator>
  <cp:lastModifiedBy>Savory, Linda J (EReg)</cp:lastModifiedBy>
  <cp:revision>94</cp:revision>
  <cp:lastPrinted>2018-11-20T13:25:13Z</cp:lastPrinted>
  <dcterms:created xsi:type="dcterms:W3CDTF">2018-11-16T09:46:26Z</dcterms:created>
  <dcterms:modified xsi:type="dcterms:W3CDTF">2022-01-06T16:32:47Z</dcterms:modified>
</cp:coreProperties>
</file>