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</p:sldIdLst>
  <p:sldSz cx="9906000" cy="6858000" type="A4"/>
  <p:notesSz cx="9940925" cy="6808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5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FA61-BCCE-4AA3-9CC6-7C3E3392D576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0668-BC50-418E-BCD3-8ABEEBFBE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5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FA61-BCCE-4AA3-9CC6-7C3E3392D576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0668-BC50-418E-BCD3-8ABEEBFBE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67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FA61-BCCE-4AA3-9CC6-7C3E3392D576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0668-BC50-418E-BCD3-8ABEEBFBE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11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FA61-BCCE-4AA3-9CC6-7C3E3392D576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0668-BC50-418E-BCD3-8ABEEBFBE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12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FA61-BCCE-4AA3-9CC6-7C3E3392D576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0668-BC50-418E-BCD3-8ABEEBFBE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8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FA61-BCCE-4AA3-9CC6-7C3E3392D576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0668-BC50-418E-BCD3-8ABEEBFBE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8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FA61-BCCE-4AA3-9CC6-7C3E3392D576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0668-BC50-418E-BCD3-8ABEEBFBE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9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FA61-BCCE-4AA3-9CC6-7C3E3392D576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0668-BC50-418E-BCD3-8ABEEBFBE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3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FA61-BCCE-4AA3-9CC6-7C3E3392D576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0668-BC50-418E-BCD3-8ABEEBFBE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15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FA61-BCCE-4AA3-9CC6-7C3E3392D576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0668-BC50-418E-BCD3-8ABEEBFBE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47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FA61-BCCE-4AA3-9CC6-7C3E3392D576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0668-BC50-418E-BCD3-8ABEEBFBE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33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CFA61-BCCE-4AA3-9CC6-7C3E3392D576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80668-BC50-418E-BCD3-8ABEEBFBE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17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rectangle, screenshot, frame&#10;&#10;Description automatically generated">
            <a:extLst>
              <a:ext uri="{FF2B5EF4-FFF2-40B4-BE49-F238E27FC236}">
                <a16:creationId xmlns:a16="http://schemas.microsoft.com/office/drawing/2014/main" id="{EAF236C7-C7AB-2401-2246-1BB054FEF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-1524000"/>
            <a:ext cx="6858000" cy="990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35C27B-FCD2-BAE3-025D-603D7C296C5E}"/>
              </a:ext>
            </a:extLst>
          </p:cNvPr>
          <p:cNvSpPr/>
          <p:nvPr/>
        </p:nvSpPr>
        <p:spPr>
          <a:xfrm>
            <a:off x="3776460" y="539510"/>
            <a:ext cx="2353071" cy="639144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US" sz="373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147B5-6918-F375-8FF9-46C1BCFB8049}"/>
              </a:ext>
            </a:extLst>
          </p:cNvPr>
          <p:cNvSpPr/>
          <p:nvPr/>
        </p:nvSpPr>
        <p:spPr>
          <a:xfrm>
            <a:off x="3033820" y="1351500"/>
            <a:ext cx="3838350" cy="639144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US" sz="373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for Pride 2023</a:t>
            </a:r>
            <a:endParaRPr lang="en-GB" sz="373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 descr="A picture containing graphics, graphic design, font, colorfulness&#10;&#10;Description automatically generated">
            <a:extLst>
              <a:ext uri="{FF2B5EF4-FFF2-40B4-BE49-F238E27FC236}">
                <a16:creationId xmlns:a16="http://schemas.microsoft.com/office/drawing/2014/main" id="{7C7C3E6F-E3D2-19DE-A272-F3F25846A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21" y="2996452"/>
            <a:ext cx="4065952" cy="865095"/>
          </a:xfrm>
          <a:prstGeom prst="rect">
            <a:avLst/>
          </a:prstGeom>
        </p:spPr>
      </p:pic>
      <p:pic>
        <p:nvPicPr>
          <p:cNvPr id="19" name="Picture 18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EDA77EC2-1CA6-EF4A-4EA8-CC4C2E442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05" y="4269997"/>
            <a:ext cx="1810183" cy="16031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06A4A7-C423-2C27-3B18-A95F30B8770A}"/>
              </a:ext>
            </a:extLst>
          </p:cNvPr>
          <p:cNvSpPr/>
          <p:nvPr/>
        </p:nvSpPr>
        <p:spPr>
          <a:xfrm>
            <a:off x="3314348" y="2079522"/>
            <a:ext cx="3277299" cy="639144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US" sz="373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Corporate Suite</a:t>
            </a:r>
            <a:endParaRPr lang="en-GB" sz="373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23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D840F3D1-FA95-2EC9-ECA3-D4F082B9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3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2EEC83C7-34D9-6E1E-8AB0-81485124F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29"/>
            <a:ext cx="9906001" cy="6860229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28082E-361A-E074-F566-384FD7CD6496}"/>
              </a:ext>
            </a:extLst>
          </p:cNvPr>
          <p:cNvSpPr/>
          <p:nvPr/>
        </p:nvSpPr>
        <p:spPr>
          <a:xfrm>
            <a:off x="2991615" y="948573"/>
            <a:ext cx="3922768" cy="556365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Pride Cymru Parade </a:t>
            </a:r>
          </a:p>
        </p:txBody>
      </p:sp>
      <p:pic>
        <p:nvPicPr>
          <p:cNvPr id="12" name="Picture 11" descr="A picture containing text, graphics, clipart, illustration&#10;&#10;Description automatically generated">
            <a:extLst>
              <a:ext uri="{FF2B5EF4-FFF2-40B4-BE49-F238E27FC236}">
                <a16:creationId xmlns:a16="http://schemas.microsoft.com/office/drawing/2014/main" id="{04B72923-73A1-9E3F-7B72-56DABBC69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82" y="731547"/>
            <a:ext cx="969535" cy="9825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17F0EF-F0FD-2380-BF69-0DCB4EFD7783}"/>
              </a:ext>
            </a:extLst>
          </p:cNvPr>
          <p:cNvSpPr/>
          <p:nvPr/>
        </p:nvSpPr>
        <p:spPr>
          <a:xfrm>
            <a:off x="545889" y="1752364"/>
            <a:ext cx="8819402" cy="340921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year the Pride Cymru event will take place on Saturday &amp; Sunday, 17</a:t>
            </a: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18</a:t>
            </a: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June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3B799-B633-3FA3-716D-777083F51B80}"/>
              </a:ext>
            </a:extLst>
          </p:cNvPr>
          <p:cNvSpPr/>
          <p:nvPr/>
        </p:nvSpPr>
        <p:spPr>
          <a:xfrm>
            <a:off x="1318411" y="2169763"/>
            <a:ext cx="7142120" cy="617920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Vale of Glamorgan Council have reserved a place to march in the parade through Cardiff on Saturday 17</a:t>
            </a: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June</a:t>
            </a:r>
          </a:p>
        </p:txBody>
      </p:sp>
      <p:pic>
        <p:nvPicPr>
          <p:cNvPr id="16" name="Picture 15" descr="A screenshot of a game&#10;&#10;Description automatically generated with medium confidence">
            <a:extLst>
              <a:ext uri="{FF2B5EF4-FFF2-40B4-BE49-F238E27FC236}">
                <a16:creationId xmlns:a16="http://schemas.microsoft.com/office/drawing/2014/main" id="{0942F3AD-1A87-ED73-2038-68A1F2F00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1" y="3790765"/>
            <a:ext cx="4689994" cy="264013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31A2167-B4DF-1350-89A1-2A4D6A4C2AE0}"/>
              </a:ext>
            </a:extLst>
          </p:cNvPr>
          <p:cNvSpPr/>
          <p:nvPr/>
        </p:nvSpPr>
        <p:spPr>
          <a:xfrm>
            <a:off x="545889" y="2935744"/>
            <a:ext cx="1763793" cy="710253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Line Up – 9.30-10.30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Parade Begins – 11.00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Approx Finish – 13.00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7EA129-8267-B4DC-3C69-00CD5D0F6EFE}"/>
              </a:ext>
            </a:extLst>
          </p:cNvPr>
          <p:cNvSpPr/>
          <p:nvPr/>
        </p:nvSpPr>
        <p:spPr>
          <a:xfrm>
            <a:off x="2309682" y="3067235"/>
            <a:ext cx="1898334" cy="494809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 – Castle Street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Finish – Kingsway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EF343F-341C-A7AA-868D-07290C0C7948}"/>
              </a:ext>
            </a:extLst>
          </p:cNvPr>
          <p:cNvSpPr/>
          <p:nvPr/>
        </p:nvSpPr>
        <p:spPr>
          <a:xfrm>
            <a:off x="5787237" y="3282535"/>
            <a:ext cx="3648002" cy="1048807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join the celebrations and march in the parade, please register your interest by scanning the QR Code – Further details will follow shortly. </a:t>
            </a:r>
          </a:p>
        </p:txBody>
      </p:sp>
      <p:pic>
        <p:nvPicPr>
          <p:cNvPr id="28" name="Picture 2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8B6E010-11E2-E0CB-B5D7-421A3DD61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43" y="4367064"/>
            <a:ext cx="1698588" cy="16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2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196804EF-E686-52AB-D2A5-543EA21FB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1" cy="68602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E35E4F-FAE9-861B-6DF6-B9C048ABD201}"/>
              </a:ext>
            </a:extLst>
          </p:cNvPr>
          <p:cNvSpPr/>
          <p:nvPr/>
        </p:nvSpPr>
        <p:spPr>
          <a:xfrm>
            <a:off x="1233091" y="1762736"/>
            <a:ext cx="2470023" cy="402476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GLAM Teams Group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81F427-E710-5934-6362-655952183BB1}"/>
              </a:ext>
            </a:extLst>
          </p:cNvPr>
          <p:cNvSpPr/>
          <p:nvPr/>
        </p:nvSpPr>
        <p:spPr>
          <a:xfrm>
            <a:off x="3574806" y="965926"/>
            <a:ext cx="2756388" cy="639144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US" sz="373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What's new? 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056FBF6-28B6-D747-98AA-F2EA43BCA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1" y="2316866"/>
            <a:ext cx="3114065" cy="21466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9FA774-7F37-E024-4A90-1716C230A867}"/>
              </a:ext>
            </a:extLst>
          </p:cNvPr>
          <p:cNvSpPr/>
          <p:nvPr/>
        </p:nvSpPr>
        <p:spPr>
          <a:xfrm>
            <a:off x="741818" y="4620272"/>
            <a:ext cx="3452573" cy="1356584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GLAM Members will have access to a GLAM Teams Group. This will be a safe space for all members to ask questions, share resources and recommendations. It will also give the opportunity for the leadership team to share important information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2A578-359C-8AF4-0A0F-FC3E5A0FD2A3}"/>
              </a:ext>
            </a:extLst>
          </p:cNvPr>
          <p:cNvSpPr/>
          <p:nvPr/>
        </p:nvSpPr>
        <p:spPr>
          <a:xfrm>
            <a:off x="5512651" y="1762736"/>
            <a:ext cx="2756388" cy="402476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GLAM Email Signature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8E95E2-1C57-6A91-7538-E2783B6C9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343" y="2316866"/>
            <a:ext cx="5181005" cy="9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FAAE6F-B366-93A0-EFB7-8B4DA7EAE0B3}"/>
              </a:ext>
            </a:extLst>
          </p:cNvPr>
          <p:cNvSpPr/>
          <p:nvPr/>
        </p:nvSpPr>
        <p:spPr>
          <a:xfrm>
            <a:off x="4655048" y="3223013"/>
            <a:ext cx="4257058" cy="494809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GLAM Signature can be used by members and allies of GLAM</a:t>
            </a:r>
          </a:p>
        </p:txBody>
      </p:sp>
      <p:pic>
        <p:nvPicPr>
          <p:cNvPr id="13" name="Picture 12" descr="A picture containing text, screenshot, electric blue, design&#10;&#10;Description automatically generated">
            <a:extLst>
              <a:ext uri="{FF2B5EF4-FFF2-40B4-BE49-F238E27FC236}">
                <a16:creationId xmlns:a16="http://schemas.microsoft.com/office/drawing/2014/main" id="{DE2867F2-1879-B178-89AE-05D286C27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86" y="4482078"/>
            <a:ext cx="3066076" cy="17111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D7E353-9AD7-CAF5-A027-47D559F0A708}"/>
              </a:ext>
            </a:extLst>
          </p:cNvPr>
          <p:cNvSpPr/>
          <p:nvPr/>
        </p:nvSpPr>
        <p:spPr>
          <a:xfrm>
            <a:off x="5405383" y="3921936"/>
            <a:ext cx="2756388" cy="402476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GLAM Corporate Logo</a:t>
            </a:r>
          </a:p>
        </p:txBody>
      </p:sp>
    </p:spTree>
    <p:extLst>
      <p:ext uri="{BB962C8B-B14F-4D97-AF65-F5344CB8AC3E}">
        <p14:creationId xmlns:p14="http://schemas.microsoft.com/office/powerpoint/2010/main" val="41441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AC2CD08C-22F6-1EE7-74C6-C13393587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1" cy="68602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E35E4F-FAE9-861B-6DF6-B9C048ABD201}"/>
              </a:ext>
            </a:extLst>
          </p:cNvPr>
          <p:cNvSpPr/>
          <p:nvPr/>
        </p:nvSpPr>
        <p:spPr>
          <a:xfrm>
            <a:off x="3344420" y="1612742"/>
            <a:ext cx="3217143" cy="402476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GLAM Teams Backgrounds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81F427-E710-5934-6362-655952183BB1}"/>
              </a:ext>
            </a:extLst>
          </p:cNvPr>
          <p:cNvSpPr/>
          <p:nvPr/>
        </p:nvSpPr>
        <p:spPr>
          <a:xfrm>
            <a:off x="3574798" y="838861"/>
            <a:ext cx="2756388" cy="639144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US" sz="373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What's new? </a:t>
            </a:r>
          </a:p>
        </p:txBody>
      </p:sp>
      <p:pic>
        <p:nvPicPr>
          <p:cNvPr id="10" name="Picture 9" descr="A picture containing text, tree, outdoor, sky&#10;&#10;Description automatically generated">
            <a:extLst>
              <a:ext uri="{FF2B5EF4-FFF2-40B4-BE49-F238E27FC236}">
                <a16:creationId xmlns:a16="http://schemas.microsoft.com/office/drawing/2014/main" id="{92AA2816-2908-3444-2EEA-2AC94C0A7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95" y="2143930"/>
            <a:ext cx="2784068" cy="1564151"/>
          </a:xfrm>
          <a:prstGeom prst="rect">
            <a:avLst/>
          </a:prstGeom>
        </p:spPr>
      </p:pic>
      <p:pic>
        <p:nvPicPr>
          <p:cNvPr id="12" name="Picture 11" descr="A picture containing text, tree, outdoor, building&#10;&#10;Description automatically generated">
            <a:extLst>
              <a:ext uri="{FF2B5EF4-FFF2-40B4-BE49-F238E27FC236}">
                <a16:creationId xmlns:a16="http://schemas.microsoft.com/office/drawing/2014/main" id="{A17433E5-2B38-75A3-698B-7EB1325CA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95" y="3965505"/>
            <a:ext cx="2784068" cy="1564152"/>
          </a:xfrm>
          <a:prstGeom prst="rect">
            <a:avLst/>
          </a:prstGeom>
        </p:spPr>
      </p:pic>
      <p:pic>
        <p:nvPicPr>
          <p:cNvPr id="16" name="Picture 15" descr="A body of water with trees and a rainbow sign&#10;&#10;Description automatically generated with low confidence">
            <a:extLst>
              <a:ext uri="{FF2B5EF4-FFF2-40B4-BE49-F238E27FC236}">
                <a16:creationId xmlns:a16="http://schemas.microsoft.com/office/drawing/2014/main" id="{05864928-18F0-6D85-70DE-3DD92A359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57" y="2163422"/>
            <a:ext cx="2784068" cy="1564151"/>
          </a:xfrm>
          <a:prstGeom prst="rect">
            <a:avLst/>
          </a:prstGeom>
        </p:spPr>
      </p:pic>
      <p:pic>
        <p:nvPicPr>
          <p:cNvPr id="14" name="Picture 13" descr="A body of water with trees and a rainbow logo&#10;&#10;Description automatically generated with low confidence">
            <a:extLst>
              <a:ext uri="{FF2B5EF4-FFF2-40B4-BE49-F238E27FC236}">
                <a16:creationId xmlns:a16="http://schemas.microsoft.com/office/drawing/2014/main" id="{D0615BF0-7C7E-FF5A-6C8A-1006B2851E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57" y="3965506"/>
            <a:ext cx="2784068" cy="156415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536164-79BF-E37B-CF3C-99D854A16DF5}"/>
              </a:ext>
            </a:extLst>
          </p:cNvPr>
          <p:cNvSpPr/>
          <p:nvPr/>
        </p:nvSpPr>
        <p:spPr>
          <a:xfrm>
            <a:off x="1373573" y="5871503"/>
            <a:ext cx="7158836" cy="362145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en-US" sz="193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GLAM Teams Background are being rolled out by IT this week</a:t>
            </a:r>
          </a:p>
        </p:txBody>
      </p:sp>
    </p:spTree>
    <p:extLst>
      <p:ext uri="{BB962C8B-B14F-4D97-AF65-F5344CB8AC3E}">
        <p14:creationId xmlns:p14="http://schemas.microsoft.com/office/powerpoint/2010/main" val="31481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2EEC83C7-34D9-6E1E-8AB0-81485124F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29"/>
            <a:ext cx="9906001" cy="6860229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EBED57-C439-4E9B-6EC8-D19D148B35AF}"/>
              </a:ext>
            </a:extLst>
          </p:cNvPr>
          <p:cNvSpPr/>
          <p:nvPr/>
        </p:nvSpPr>
        <p:spPr>
          <a:xfrm>
            <a:off x="533641" y="856294"/>
            <a:ext cx="3922768" cy="556365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Future of GLAM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FE286F-F362-E544-77EB-FEFB15025267}"/>
              </a:ext>
            </a:extLst>
          </p:cNvPr>
          <p:cNvSpPr/>
          <p:nvPr/>
        </p:nvSpPr>
        <p:spPr>
          <a:xfrm>
            <a:off x="533641" y="1789527"/>
            <a:ext cx="89100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Fully updated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Staffnet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Staffnet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Page</a:t>
            </a:r>
          </a:p>
          <a:p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GLAM Structure, creating more flexibility for members and allies to contribute where and when they can.</a:t>
            </a: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Incorporating GLAM into schools for staff to be included in the network and kept up to date</a:t>
            </a: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Leadership and Member meetings to feedback and plan</a:t>
            </a:r>
          </a:p>
          <a:p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work on the Stonewall Workplace Index to create an even more inclusive workplace for everyone  </a:t>
            </a:r>
          </a:p>
        </p:txBody>
      </p:sp>
    </p:spTree>
    <p:extLst>
      <p:ext uri="{BB962C8B-B14F-4D97-AF65-F5344CB8AC3E}">
        <p14:creationId xmlns:p14="http://schemas.microsoft.com/office/powerpoint/2010/main" val="33507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rectangle, screenshot, frame&#10;&#10;Description automatically generated">
            <a:extLst>
              <a:ext uri="{FF2B5EF4-FFF2-40B4-BE49-F238E27FC236}">
                <a16:creationId xmlns:a16="http://schemas.microsoft.com/office/drawing/2014/main" id="{EAF236C7-C7AB-2401-2246-1BB054FEF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3997" y="-1524000"/>
            <a:ext cx="6858000" cy="990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35C27B-FCD2-BAE3-025D-603D7C296C5E}"/>
              </a:ext>
            </a:extLst>
          </p:cNvPr>
          <p:cNvSpPr/>
          <p:nvPr/>
        </p:nvSpPr>
        <p:spPr>
          <a:xfrm>
            <a:off x="2487776" y="932129"/>
            <a:ext cx="4930443" cy="639144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US" sz="373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attending!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147B5-6918-F375-8FF9-46C1BCFB8049}"/>
              </a:ext>
            </a:extLst>
          </p:cNvPr>
          <p:cNvSpPr/>
          <p:nvPr/>
        </p:nvSpPr>
        <p:spPr>
          <a:xfrm>
            <a:off x="3033822" y="1580759"/>
            <a:ext cx="3838350" cy="639144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US" sz="373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for Pride 2023</a:t>
            </a:r>
            <a:endParaRPr lang="en-GB" sz="373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 descr="A picture containing graphics, graphic design, font, colorfulness&#10;&#10;Description automatically generated">
            <a:extLst>
              <a:ext uri="{FF2B5EF4-FFF2-40B4-BE49-F238E27FC236}">
                <a16:creationId xmlns:a16="http://schemas.microsoft.com/office/drawing/2014/main" id="{7C7C3E6F-E3D2-19DE-A272-F3F25846A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15" y="2438365"/>
            <a:ext cx="1628073" cy="346399"/>
          </a:xfrm>
          <a:prstGeom prst="rect">
            <a:avLst/>
          </a:prstGeom>
        </p:spPr>
      </p:pic>
      <p:pic>
        <p:nvPicPr>
          <p:cNvPr id="19" name="Picture 18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EDA77EC2-1CA6-EF4A-4EA8-CC4C2E442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83" y="2219903"/>
            <a:ext cx="883717" cy="7826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4FCFD7-5824-9586-ABAA-C86BFE5F8740}"/>
              </a:ext>
            </a:extLst>
          </p:cNvPr>
          <p:cNvSpPr/>
          <p:nvPr/>
        </p:nvSpPr>
        <p:spPr>
          <a:xfrm>
            <a:off x="1918971" y="3270462"/>
            <a:ext cx="60680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you are not yet a member of GLAM, but wish to join, please scan the QR code below and complete the membership form for updates. </a:t>
            </a:r>
          </a:p>
        </p:txBody>
      </p:sp>
      <p:pic>
        <p:nvPicPr>
          <p:cNvPr id="3" name="Picture 2" descr="A qr code on a screen&#10;&#10;Description automatically generated with medium confidence">
            <a:extLst>
              <a:ext uri="{FF2B5EF4-FFF2-40B4-BE49-F238E27FC236}">
                <a16:creationId xmlns:a16="http://schemas.microsoft.com/office/drawing/2014/main" id="{31962790-0933-C8F3-6973-AB8D70DCE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5" y="4088434"/>
            <a:ext cx="1904983" cy="19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63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2061</TotalTime>
  <Words>290</Words>
  <Application>Microsoft Office PowerPoint</Application>
  <PresentationFormat>A4 Paper (210x297 mm)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Boyland, Lee</dc:creator>
  <cp:lastModifiedBy>Saif, Jade</cp:lastModifiedBy>
  <cp:revision>8</cp:revision>
  <cp:lastPrinted>2023-06-06T08:47:22Z</cp:lastPrinted>
  <dcterms:created xsi:type="dcterms:W3CDTF">2023-06-05T13:30:38Z</dcterms:created>
  <dcterms:modified xsi:type="dcterms:W3CDTF">2023-06-09T11:23:57Z</dcterms:modified>
</cp:coreProperties>
</file>