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503" r:id="rId6"/>
    <p:sldId id="505" r:id="rId7"/>
    <p:sldId id="501" r:id="rId8"/>
    <p:sldId id="502" r:id="rId9"/>
    <p:sldId id="4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B3AF0-569E-3011-EC4B-B2346BBAB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A043E-85C8-0B61-116C-7BACC88F8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C7BA8-A1FA-AD53-CFB1-E076C533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F6A-D3CF-4DE8-A6FB-2DA6D28980C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36121-C3A1-7DDA-B9D7-E41B842B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29225-0B5A-A7AA-F21D-7D99C664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A47A-D2DB-497D-BDFE-5D3350C5F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8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79326-9FF2-FC03-0417-8BB67268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744BE-7A69-4979-53EE-19A73F47B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B1BB9-DB0C-03AD-C94B-1407C4A6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F6A-D3CF-4DE8-A6FB-2DA6D28980C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EDC2A-99D5-83BC-1838-966A7467E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2C435-3F22-4E46-F93E-87B3FF8D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A47A-D2DB-497D-BDFE-5D3350C5F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3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F1D4F-2A15-FF8E-70D2-269042DC4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E734A-F792-DCD1-12FA-BC7A2CEDA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248AC-C731-6142-7AB3-DEEF8374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F6A-D3CF-4DE8-A6FB-2DA6D28980C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52E75-736D-EAB6-F2D3-E46CC443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6D6F-1CCC-E6FE-F5A3-D978D698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A47A-D2DB-497D-BDFE-5D3350C5F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66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264D6-8E34-955E-28F6-17142901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03E40-8F9E-245C-2434-B58DBDB7B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9488B-D513-1AC5-1A4E-A9FFB16A5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F6A-D3CF-4DE8-A6FB-2DA6D28980C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C3467-F59D-6BEC-2FEF-8E4474E9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4FF80-D53A-4BE3-91C3-92BF6DE2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A47A-D2DB-497D-BDFE-5D3350C5F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2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D561-2B46-6DFE-15F7-5F98E1AB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07CDD-D8EB-EEE9-EFFA-E9E031C99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D6A5D-7902-B5C8-6284-815A1DE4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F6A-D3CF-4DE8-A6FB-2DA6D28980C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02483-3366-4460-AE3C-C2127E24D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CE4D3-79D4-F7CC-753E-EA91A394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A47A-D2DB-497D-BDFE-5D3350C5F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12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352C-76A8-8F86-DBB7-A606A7F0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36117-BABE-C8E9-8DDE-0F48D4A68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7462F-57B9-5679-A30F-958616E1E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BA1EB-4542-C337-35F1-28E15CCE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F6A-D3CF-4DE8-A6FB-2DA6D28980C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962C4-2E75-B3E4-F44D-DE9FEB63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9449D-E619-9C2F-C2B4-9643F619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A47A-D2DB-497D-BDFE-5D3350C5F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41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D253-FA65-9E7A-A2A2-6A354EB3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B56BE-07AA-C571-942B-54B22E043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D670C-BA98-4B18-90DB-3B6FA617D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808BC5-1CA5-7BB5-2486-E83473363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12116-44F8-579D-F99C-560A7F5DF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1BF1C6-5795-29CB-9262-1FC9BEC1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F6A-D3CF-4DE8-A6FB-2DA6D28980C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17718E-9D94-1AEF-1ED1-CD18F70A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6104D0-7563-499D-99E9-F5E7AD62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A47A-D2DB-497D-BDFE-5D3350C5F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8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46040-0B90-EF49-53E0-408D79AE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20495-61BF-A75A-A6B8-C4C8E571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F6A-D3CF-4DE8-A6FB-2DA6D28980C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FD976-B688-31F7-167C-4604887C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AE98D-2A7A-952C-5DD5-C2CC3F43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A47A-D2DB-497D-BDFE-5D3350C5F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3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541E5-9FC2-750B-9203-69F46DEF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F6A-D3CF-4DE8-A6FB-2DA6D28980C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566AE6-E966-69A9-79D3-8AA35709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E2B09-BCD6-B829-3552-2132E329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A47A-D2DB-497D-BDFE-5D3350C5F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0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E64F-C718-2517-4D10-D6B711CF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60043-62DE-A8F5-CF07-DDCBF2C5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D0AEA-CC8E-9F1C-C641-3CCB1786B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3D419-B767-97D8-7E28-95409A1E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F6A-D3CF-4DE8-A6FB-2DA6D28980C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5FF52-DB2B-829B-7EAB-82B61A51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C58C7-D2F5-F0B4-849B-A634EDC0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A47A-D2DB-497D-BDFE-5D3350C5F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67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935C-B545-06EF-E621-B75078B8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59002-ECAC-86EC-771D-74A100275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75B11-591D-3A09-25A8-A8967179F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0D9B4-68A3-4280-321F-21FAA1D3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DF6A-D3CF-4DE8-A6FB-2DA6D28980C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F560B-C3A8-733D-50E3-9E98EF8C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1B6A3-965E-A2F9-30C1-0DEF67D6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A47A-D2DB-497D-BDFE-5D3350C5F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44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5114B3-A0A2-61DE-A50E-611D0362C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D666-DDB4-DB43-201F-B88DFB2C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4B9FC-3B18-313E-387C-AB5A7C8C7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71DF6A-D3CF-4DE8-A6FB-2DA6D28980C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B1E92-7760-E6A4-8DD6-86974385C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CA589-786B-7820-52D5-12A0F4741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FAA47A-D2DB-497D-BDFE-5D3350C5F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91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br01.safelinks.protection.outlook.com/?url=https%3A%2F%2Fwww.llyw.cymru%2Fbeth-ywr-gymraeg-am%3F&amp;data=05%7C02%7Csthomas-jones%40valeofglamorgan.gov.uk%7C13fc33794f794d65f00908ddf5f4e14e%7Ce399d3bb38ed469691cf79851dbf55ec%7C0%7C0%7C638937154441788906%7CUnknown%7CTWFpbGZsb3d8eyJFbXB0eU1hcGkiOnRydWUsIlYiOiIwLjAuMDAwMCIsIlAiOiJXaW4zMiIsIkFOIjoiTWFpbCIsIldUIjoyfQ%3D%3D%7C0%7C%7C%7C&amp;sdata=5seqkbPippSztUULK3n59ggLBvKGFGPLItMN3Oddru4%3D&amp;reserved=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itl 6">
            <a:extLst>
              <a:ext uri="{FF2B5EF4-FFF2-40B4-BE49-F238E27FC236}">
                <a16:creationId xmlns:a16="http://schemas.microsoft.com/office/drawing/2014/main" id="{C4536FE4-EA48-C7A7-4D9E-5DCD7BB3B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8" name="Isdeitl 7">
            <a:extLst>
              <a:ext uri="{FF2B5EF4-FFF2-40B4-BE49-F238E27FC236}">
                <a16:creationId xmlns:a16="http://schemas.microsoft.com/office/drawing/2014/main" id="{B1131AC2-6A51-675B-C22C-231CAB2F2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y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A6B68-3DB5-614B-9495-2725E707D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4" name="Rounded Rectangle 3"/>
          <p:cNvSpPr/>
          <p:nvPr/>
        </p:nvSpPr>
        <p:spPr>
          <a:xfrm>
            <a:off x="5476252" y="2221200"/>
            <a:ext cx="5277938" cy="2415599"/>
          </a:xfrm>
          <a:prstGeom prst="roundRect">
            <a:avLst/>
          </a:prstGeom>
          <a:solidFill>
            <a:srgbClr val="4A1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476724" y="2644169"/>
            <a:ext cx="47350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Newyddion   </a:t>
            </a:r>
          </a:p>
          <a:p>
            <a:r>
              <a:rPr lang="en-GB" sz="2800" dirty="0">
                <a:solidFill>
                  <a:schemeClr val="bg1"/>
                </a:solidFill>
              </a:rPr>
              <a:t>Mis Medi 2025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35DAC66-5ACF-470E-AA85-6F9ED3D4C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03" y="5468430"/>
            <a:ext cx="2423160" cy="9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1BF273-F662-DA5A-074D-D70EC77D5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06" y="518706"/>
            <a:ext cx="5820587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1090CD-FC53-E6BA-092F-453B77CBC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783" y="0"/>
            <a:ext cx="4846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2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029D35-14D7-D891-1047-C19217D88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396" y="1825625"/>
            <a:ext cx="10509208" cy="4351338"/>
          </a:xfr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D947FCF-23AD-49F3-DFBC-D480CCCC6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35519"/>
            <a:ext cx="70344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Beth yw’r </a:t>
            </a:r>
            <a:r>
              <a:rPr kumimoji="0" lang="en-GB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Gymraeg</a:t>
            </a: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 am…? | LLYW.CYMRU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9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8D215-5721-4772-2B8F-C8547453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6" y="266258"/>
            <a:ext cx="11841227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5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ight Triangle 513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A3685-E87E-8FBC-30C4-3EBFC568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en-GB" sz="6000" b="1" dirty="0"/>
              <a:t>Nant Gwrtheyrn</a:t>
            </a:r>
          </a:p>
        </p:txBody>
      </p:sp>
      <p:pic>
        <p:nvPicPr>
          <p:cNvPr id="5124" name="Picture 4" descr="Photo">
            <a:extLst>
              <a:ext uri="{FF2B5EF4-FFF2-40B4-BE49-F238E27FC236}">
                <a16:creationId xmlns:a16="http://schemas.microsoft.com/office/drawing/2014/main" id="{A6C009A6-7BD8-4B35-C1CA-A09FCA6D0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" b="1"/>
          <a:stretch>
            <a:fillRect/>
          </a:stretch>
        </p:blipFill>
        <p:spPr bwMode="auto">
          <a:xfrm>
            <a:off x="1123357" y="3018327"/>
            <a:ext cx="3533985" cy="27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561F-1548-F72B-45A0-D01FCE383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998278"/>
            <a:ext cx="4428236" cy="272819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b="0" i="0" u="none" strike="noStrike" baseline="0" dirty="0" err="1">
                <a:latin typeface="OpenSans-Regular"/>
              </a:rPr>
              <a:t>Cyrsiau</a:t>
            </a:r>
            <a:r>
              <a:rPr lang="en-GB" sz="2000" b="0" i="0" u="none" strike="noStrike" baseline="0" dirty="0">
                <a:latin typeface="OpenSans-Regular"/>
              </a:rPr>
              <a:t> </a:t>
            </a:r>
            <a:r>
              <a:rPr lang="en-GB" sz="2000" b="0" i="0" u="none" strike="noStrike" baseline="0" dirty="0" err="1">
                <a:latin typeface="OpenSans-Regular"/>
              </a:rPr>
              <a:t>preswyl</a:t>
            </a:r>
            <a:r>
              <a:rPr lang="en-GB" sz="2000" b="0" i="0" u="none" strike="noStrike" baseline="0" dirty="0">
                <a:latin typeface="OpenSans-Regular"/>
              </a:rPr>
              <a:t> a </a:t>
            </a:r>
            <a:r>
              <a:rPr lang="en-GB" sz="2000" b="0" i="0" u="none" strike="noStrike" baseline="0" dirty="0" err="1">
                <a:latin typeface="OpenSans-Regular"/>
              </a:rPr>
              <a:t>rhithiol</a:t>
            </a:r>
            <a:r>
              <a:rPr lang="en-GB" sz="2000" b="0" i="0" u="none" strike="noStrike" baseline="0" dirty="0">
                <a:latin typeface="OpenSans-Regular"/>
              </a:rPr>
              <a:t> ar </a:t>
            </a:r>
            <a:r>
              <a:rPr lang="en-GB" sz="2000" b="0" i="0" u="none" strike="noStrike" baseline="0" dirty="0" err="1">
                <a:latin typeface="OpenSans-Regular"/>
              </a:rPr>
              <a:t>gael</a:t>
            </a:r>
            <a:r>
              <a:rPr lang="en-GB" sz="2000" b="0" i="0" u="none" strike="noStrike" baseline="0" dirty="0">
                <a:latin typeface="OpenSans-Regular"/>
              </a:rPr>
              <a:t>!</a:t>
            </a:r>
          </a:p>
          <a:p>
            <a:pPr marL="0" indent="0">
              <a:buNone/>
            </a:pPr>
            <a:r>
              <a:rPr lang="en-GB" sz="2000" b="0" i="0" u="none" strike="noStrike" baseline="0" dirty="0" err="1">
                <a:latin typeface="OpenSans-Regular"/>
              </a:rPr>
              <a:t>Cyrsiau</a:t>
            </a:r>
            <a:r>
              <a:rPr lang="en-GB" sz="2000" b="0" i="0" u="none" strike="noStrike" baseline="0" dirty="0">
                <a:latin typeface="OpenSans-Regular"/>
              </a:rPr>
              <a:t> dan </a:t>
            </a:r>
            <a:r>
              <a:rPr lang="en-GB" sz="2000" b="0" i="0" u="none" strike="noStrike" baseline="0" dirty="0" err="1">
                <a:latin typeface="OpenSans-Regular"/>
              </a:rPr>
              <a:t>ofal</a:t>
            </a:r>
            <a:r>
              <a:rPr lang="en-GB" sz="2000" b="0" i="0" u="none" strike="noStrike" baseline="0" dirty="0">
                <a:latin typeface="OpenSans-Regular"/>
              </a:rPr>
              <a:t> </a:t>
            </a:r>
            <a:r>
              <a:rPr lang="en-GB" sz="2000" b="0" i="0" u="none" strike="noStrike" baseline="0" dirty="0" err="1">
                <a:latin typeface="OpenSans-Regular"/>
              </a:rPr>
              <a:t>tiwtoriaid</a:t>
            </a:r>
            <a:r>
              <a:rPr lang="en-GB" sz="2000" b="0" i="0" u="none" strike="noStrike" baseline="0" dirty="0">
                <a:latin typeface="OpenSans-Regular"/>
              </a:rPr>
              <a:t> profiadol, ar </a:t>
            </a:r>
            <a:r>
              <a:rPr lang="en-GB" sz="2000" b="0" i="0" u="none" strike="noStrike" baseline="0" dirty="0" err="1">
                <a:latin typeface="OpenSans-Regular"/>
              </a:rPr>
              <a:t>lefelau</a:t>
            </a:r>
            <a:r>
              <a:rPr lang="en-GB" sz="2000" b="0" i="0" u="none" strike="noStrike" baseline="0" dirty="0">
                <a:latin typeface="OpenSans-Regular"/>
              </a:rPr>
              <a:t> </a:t>
            </a:r>
            <a:r>
              <a:rPr lang="en-GB" sz="2000" b="1" i="0" u="none" strike="noStrike" baseline="0" dirty="0" err="1">
                <a:latin typeface="OpenSans-Bold"/>
              </a:rPr>
              <a:t>Canolradd</a:t>
            </a:r>
            <a:r>
              <a:rPr lang="en-GB" sz="2000" b="1" i="0" u="none" strike="noStrike" baseline="0" dirty="0">
                <a:latin typeface="OpenSans-Bold"/>
              </a:rPr>
              <a:t>, </a:t>
            </a:r>
            <a:r>
              <a:rPr lang="en-GB" sz="2000" b="1" i="0" u="none" strike="noStrike" baseline="0" dirty="0" err="1">
                <a:latin typeface="OpenSans-Bold"/>
              </a:rPr>
              <a:t>Uwch</a:t>
            </a:r>
            <a:r>
              <a:rPr lang="en-GB" sz="2000" b="1" i="0" u="none" strike="noStrike" baseline="0" dirty="0">
                <a:latin typeface="OpenSans-Bold"/>
              </a:rPr>
              <a:t> </a:t>
            </a:r>
            <a:r>
              <a:rPr lang="en-GB" sz="2000" b="0" i="0" u="none" strike="noStrike" baseline="0" dirty="0">
                <a:latin typeface="OpenSans-Regular"/>
              </a:rPr>
              <a:t>a </a:t>
            </a:r>
            <a:r>
              <a:rPr lang="en-GB" sz="2000" b="1" i="0" u="none" strike="noStrike" baseline="0" dirty="0" err="1">
                <a:latin typeface="OpenSans-Bold"/>
              </a:rPr>
              <a:t>Gloywi</a:t>
            </a:r>
            <a:r>
              <a:rPr lang="en-GB" sz="2000" b="1" i="0" u="none" strike="noStrike" baseline="0" dirty="0">
                <a:latin typeface="OpenSans-Bold"/>
              </a:rPr>
              <a:t> </a:t>
            </a:r>
            <a:r>
              <a:rPr lang="en-GB" sz="2000" b="0" i="0" u="none" strike="noStrike" baseline="0" dirty="0" err="1">
                <a:latin typeface="OpenSans-Regular"/>
              </a:rPr>
              <a:t>dros</a:t>
            </a:r>
            <a:r>
              <a:rPr lang="en-GB" sz="2000" b="0" i="0" u="none" strike="noStrike" baseline="0" dirty="0">
                <a:latin typeface="OpenSans-Regular"/>
              </a:rPr>
              <a:t> </a:t>
            </a:r>
            <a:r>
              <a:rPr lang="en-GB" sz="2000" b="0" i="0" u="none" strike="noStrike" baseline="0" dirty="0" err="1">
                <a:latin typeface="OpenSans-Regular"/>
              </a:rPr>
              <a:t>gyfnod</a:t>
            </a:r>
            <a:r>
              <a:rPr lang="en-GB" sz="2000" b="0" i="0" u="none" strike="noStrike" baseline="0" dirty="0">
                <a:latin typeface="OpenSans-Regular"/>
              </a:rPr>
              <a:t> o 5 </a:t>
            </a:r>
            <a:r>
              <a:rPr lang="en-GB" sz="2000" b="0" i="0" u="none" strike="noStrike" baseline="0" dirty="0" err="1">
                <a:latin typeface="OpenSans-Regular"/>
              </a:rPr>
              <a:t>niwrnod</a:t>
            </a:r>
            <a:r>
              <a:rPr lang="en-GB" sz="2000" b="0" i="0" u="none" strike="noStrike" baseline="0" dirty="0">
                <a:latin typeface="OpenSans-Regular"/>
              </a:rPr>
              <a:t> (Llun – Gwener).</a:t>
            </a:r>
          </a:p>
          <a:p>
            <a:pPr marL="0" indent="0">
              <a:buNone/>
            </a:pPr>
            <a:r>
              <a:rPr lang="en-GB" sz="2000" b="0" i="0" u="none" strike="noStrike" baseline="0" dirty="0">
                <a:latin typeface="OpenSans-Regular"/>
              </a:rPr>
              <a:t>Residential and virtual courses available!</a:t>
            </a:r>
          </a:p>
          <a:p>
            <a:pPr marL="0" indent="0">
              <a:buNone/>
            </a:pPr>
            <a:r>
              <a:rPr lang="en-GB" sz="2000" b="1" i="1" u="none" strike="noStrike" baseline="0" dirty="0">
                <a:latin typeface="OpenSans-BoldItalic"/>
              </a:rPr>
              <a:t>Intermediate, Advanced </a:t>
            </a:r>
            <a:r>
              <a:rPr lang="en-GB" sz="2000" b="0" i="1" u="none" strike="noStrike" baseline="0" dirty="0">
                <a:latin typeface="OpenSans-Italic"/>
              </a:rPr>
              <a:t>and </a:t>
            </a:r>
            <a:r>
              <a:rPr lang="en-GB" sz="2000" b="1" i="1" u="none" strike="noStrike" baseline="0" dirty="0">
                <a:latin typeface="OpenSans-BoldItalic"/>
              </a:rPr>
              <a:t>Proficiency </a:t>
            </a:r>
            <a:r>
              <a:rPr lang="en-GB" sz="2000" b="0" i="1" u="none" strike="noStrike" baseline="0" dirty="0">
                <a:latin typeface="OpenSans-Italic"/>
              </a:rPr>
              <a:t>level, tutor-led courses available over a period of 5 days (Monday – Friday).</a:t>
            </a:r>
          </a:p>
          <a:p>
            <a:pPr marL="0" indent="0">
              <a:buNone/>
            </a:pPr>
            <a:endParaRPr lang="en-GB" sz="2000" b="0" i="1" u="none" strike="noStrike" baseline="0" dirty="0">
              <a:latin typeface="OpenSans-Italic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43221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88622cc-0d1d-43b2-abdb-a534565a660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7D13D9DEB624DBB67116FBA27127E" ma:contentTypeVersion="7" ma:contentTypeDescription="Create a new document." ma:contentTypeScope="" ma:versionID="42460ec23f4e8089b42674e03df1763e">
  <xsd:schema xmlns:xsd="http://www.w3.org/2001/XMLSchema" xmlns:xs="http://www.w3.org/2001/XMLSchema" xmlns:p="http://schemas.microsoft.com/office/2006/metadata/properties" xmlns:ns3="588622cc-0d1d-43b2-abdb-a534565a660c" targetNamespace="http://schemas.microsoft.com/office/2006/metadata/properties" ma:root="true" ma:fieldsID="c7810f9a806179a28d9d35df57630677" ns3:_="">
    <xsd:import namespace="588622cc-0d1d-43b2-abdb-a534565a66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622cc-0d1d-43b2-abdb-a534565a6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F832C7-1DD5-4978-A36D-65E8C42D55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4CD9E9-EED2-452A-8924-508811F26A85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588622cc-0d1d-43b2-abdb-a534565a660c"/>
  </ds:schemaRefs>
</ds:datastoreItem>
</file>

<file path=customXml/itemProps3.xml><?xml version="1.0" encoding="utf-8"?>
<ds:datastoreItem xmlns:ds="http://schemas.openxmlformats.org/officeDocument/2006/customXml" ds:itemID="{1D2B39C0-77D0-4921-8787-5D67D17EF5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622cc-0d1d-43b2-abdb-a534565a66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72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OpenSans-Bold</vt:lpstr>
      <vt:lpstr>OpenSans-BoldItalic</vt:lpstr>
      <vt:lpstr>OpenSans-Italic</vt:lpstr>
      <vt:lpstr>OpenSans-Regular</vt:lpstr>
      <vt:lpstr>Office Theme</vt:lpstr>
      <vt:lpstr>PowerPoint Presentation</vt:lpstr>
      <vt:lpstr>PowerPoint Presentation</vt:lpstr>
      <vt:lpstr>PowerPoint Presentation</vt:lpstr>
      <vt:lpstr>Beth yw’r Gymraeg am…? | LLYW.CYMRU</vt:lpstr>
      <vt:lpstr>PowerPoint Presentation</vt:lpstr>
      <vt:lpstr>Nant Gwrtheyrn</vt:lpstr>
    </vt:vector>
  </TitlesOfParts>
  <Company>Vale of Glamorgan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Thomas-Jones, Sarian</dc:creator>
  <cp:lastModifiedBy>Thomas-Jones, Sarian</cp:lastModifiedBy>
  <cp:revision>3</cp:revision>
  <dcterms:created xsi:type="dcterms:W3CDTF">2025-09-18T10:51:44Z</dcterms:created>
  <dcterms:modified xsi:type="dcterms:W3CDTF">2025-09-24T15:54:55Z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0x0101009517D13D9DEB624DBB67116FBA27127E</vt:lpwstr>
  </property>
</Properties>
</file>