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</p:sldMasterIdLst>
  <p:notesMasterIdLst>
    <p:notesMasterId r:id="rId22"/>
  </p:notesMasterIdLst>
  <p:sldIdLst>
    <p:sldId id="257" r:id="rId6"/>
    <p:sldId id="634" r:id="rId7"/>
    <p:sldId id="633" r:id="rId8"/>
    <p:sldId id="630" r:id="rId9"/>
    <p:sldId id="635" r:id="rId10"/>
    <p:sldId id="623" r:id="rId11"/>
    <p:sldId id="632" r:id="rId12"/>
    <p:sldId id="615" r:id="rId13"/>
    <p:sldId id="627" r:id="rId14"/>
    <p:sldId id="584" r:id="rId15"/>
    <p:sldId id="514" r:id="rId16"/>
    <p:sldId id="499" r:id="rId17"/>
    <p:sldId id="559" r:id="rId18"/>
    <p:sldId id="628" r:id="rId19"/>
    <p:sldId id="629" r:id="rId20"/>
    <p:sldId id="469" r:id="rId21"/>
  </p:sldIdLst>
  <p:sldSz cx="12192000" cy="6858000"/>
  <p:notesSz cx="6858000" cy="1552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726"/>
    <a:srgbClr val="F68A1E"/>
    <a:srgbClr val="4A176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64D93-DDAF-4385-9DF1-4CD6177A5019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6EA87-306A-4A09-9D05-FCFC9A53C3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1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1286-68BA-C846-9054-8084DAF17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6ECF7-6B65-5640-826F-AA41C8370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4CDD6-EF27-9B4E-815D-A2B8722D3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E5CF2-A8BF-8E4B-B206-31E9508F2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A59F5-FC11-724F-93DD-5D25ED34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3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47F0B-5ADF-C049-89F6-1577AA2E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01016-7457-884F-9D0E-184D0E232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239D9-B6C2-F54C-B5F5-09DE5096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9E1B1-BE7D-5F47-BBF7-92395C95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785F7-88C0-4B45-92DE-062DBF1E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6F971-278A-8848-A71F-6AF376097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4A8C0-A799-CF47-82EC-66970F525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9D835-0D34-8744-9374-0E3D268E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5F43-4A76-7549-8384-16A4CFEB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B649E-63F4-5B4E-BA0E-55AE8668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41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8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518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14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8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97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037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31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2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AA204-E53E-444D-97FF-6B08D9B13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5173-D804-F045-A3D1-16D516571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3129D-26A8-1245-946A-9EE16A55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9FBDB-215F-9947-801C-794DC775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98D02-4C54-A946-B21F-D12D2C1C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41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58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9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22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637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9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57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018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403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1D6779B-B8E6-42B9-8720-56A9A52DE79F}" type="datetimeFigureOut">
              <a:rPr lang="en-GB" smtClean="0"/>
              <a:t>18/06/2025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32C7-090B-4B43-933D-1D0545FBB3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96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0F4D-AE7F-7B4C-BFBB-A9F7E00F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134C-A8EA-BC4D-96FC-34F96F8E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EA69A-3B73-2C42-A020-DE96D75A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BFC03-C635-FD45-9992-E2FF3A39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F37A1-C43E-2248-963C-73C854BD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B136-6B2C-6D48-AF4C-3092C7E90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1EF88-5069-7B40-8A38-0D76779D24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88F36-DEE7-BC41-A08C-90800A0DE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21E29-518C-2E42-B2E0-33CFC360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DB963-9551-4848-A91F-05279A41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CAFF9-BBDC-114F-A118-3F992CFA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4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3729-4E04-5646-B490-C05794C9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C3733-6128-0241-A5D9-4136B0B0B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EF858-33C7-BA4E-933F-E937C16D6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954ADB-B703-B842-A2BE-4C4866DC7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39371B-FD9E-6242-ABD2-443E26535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CEB9B-6795-6C45-9AD2-1A29E21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17C0B-F9CE-8741-940D-45C9E660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0185A-00F5-C24C-ABEF-E7215004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38C4C-5F8E-6346-8664-3BAAE275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D7B48-F594-0C46-957D-0C683A17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2236F-BAFE-2C45-AF9B-F4207FAF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C1D29-15A5-2F44-9419-2A86F37F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0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AA165-02C2-2C4E-99C0-EAB92D74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B73C6-706C-A843-A6FE-BF272C53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B2311-70E0-D840-95D7-7AF31DA6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0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8F56-B590-254C-B044-0F2940B6D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28D6-D315-4A46-A2D3-C3A8F6D8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CBD38-B87C-BF49-A381-C71D46355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9A97-3A5C-B24E-A2E9-E4AA9A65C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D5DA2-170D-AF41-B52B-F8E7C0AB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98763-58BD-2040-B919-E59C43E7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45F5-8683-F944-BBDB-CF6199177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B5E56-FC68-574A-A91C-948929F7F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1F217-94AB-6B45-AF1A-DB0F81304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FA850-978D-5040-9DB5-56DDF0F3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72504-4AEA-5346-9F7C-3DEFE9061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034D1-043E-4D4E-85A5-D6C766A0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659E7-C11E-C540-808A-8ED11326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2955-2FA9-9047-B83C-55A7A7854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7A31-E402-C646-BADF-F44E787B2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22DDB-94A2-AE4F-926A-1BE47CACB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D3006-0822-2D43-BBB3-A6A1C2E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1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4BBA5A7-F94E-9F4C-A3E2-11562CBA62B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7A3392C-E6D3-8D42-B60B-3F1A27B45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3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aleofglamorgan.gov.uk/en/enjoying/Libraries/Libraries.aspx" TargetMode="External"/><Relationship Id="rId3" Type="http://schemas.openxmlformats.org/officeDocument/2006/relationships/hyperlink" Target="https://www.youtube.com/watch?v=L0dV1aFw7uE&amp;list=PLAXFFbL48HbIVDI7ezZ3hhrU1SJUQmEcv" TargetMode="External"/><Relationship Id="rId7" Type="http://schemas.openxmlformats.org/officeDocument/2006/relationships/hyperlink" Target="https://www.facebook.com/hashtag/doctorcymraeg" TargetMode="External"/><Relationship Id="rId2" Type="http://schemas.openxmlformats.org/officeDocument/2006/relationships/hyperlink" Target="https://www.youtube.com/watch?v=UxxbORfXqRc&amp;list=PLAXFFbL48HbJm6hvCEkMUMLl9MmGiwt7B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bbc.co.uk/cymrufyw" TargetMode="External"/><Relationship Id="rId11" Type="http://schemas.openxmlformats.org/officeDocument/2006/relationships/hyperlink" Target="https://dysgucymraeg.cymru/media/17998/calendar-24-25-saesneg-medi.pdf" TargetMode="External"/><Relationship Id="rId5" Type="http://schemas.openxmlformats.org/officeDocument/2006/relationships/hyperlink" Target="https://en.saysomethingin.com/welsh/level1" TargetMode="External"/><Relationship Id="rId10" Type="http://schemas.openxmlformats.org/officeDocument/2006/relationships/hyperlink" Target="https://dysgucymraeg.cymru/media/17999/calendr-24-25-cymraeg-medi.pdf" TargetMode="External"/><Relationship Id="rId4" Type="http://schemas.openxmlformats.org/officeDocument/2006/relationships/hyperlink" Target="https://www.duolingo.com/course/cy/en/Learn-Welsh" TargetMode="External"/><Relationship Id="rId9" Type="http://schemas.openxmlformats.org/officeDocument/2006/relationships/hyperlink" Target="https://community-courses.memrise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jec.co.uk/qualifications/welsh-for-adults-foundation/#tab_keydocuments" TargetMode="External"/><Relationship Id="rId2" Type="http://schemas.openxmlformats.org/officeDocument/2006/relationships/hyperlink" Target="https://www.wjec.co.uk/qualifications/welsh-for-adults-entry/#tab_keydocum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jec.co.uk/qualifications/welsh-for-adults-advanced/#tab_keydocuments" TargetMode="External"/><Relationship Id="rId4" Type="http://schemas.openxmlformats.org/officeDocument/2006/relationships/hyperlink" Target="https://www.wjec.co.uk/qualifications/welsh-for-adults-intermediate/#tab_keydocument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homas-jones@val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ysgucymraeg.cymru/dysgu/llyfrgell-adnoddau/adnodd/?ResourceId=f4efe1b7-1b91-4f3d-b1d5-1f17995569be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welsh.cymru/learning/course/d4064f2f-6335-f011-8d7f-b4dbdbefd1c2/" TargetMode="External"/><Relationship Id="rId2" Type="http://schemas.openxmlformats.org/officeDocument/2006/relationships/hyperlink" Target="https://dysgucymraeg.cymru/dysgu/cwrs/d4064f2f-6335-f011-8d7f-b4dbdbefd1c2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welsh.cymru/learning/course/98b9c5a8-452b-f011-81a2-9c829a25f0f0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isteddfod.cymru/yrwyl/2025/cystadlu/maes-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flickr.com/photos/litwales_llencymru/9501141281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itl 6">
            <a:extLst>
              <a:ext uri="{FF2B5EF4-FFF2-40B4-BE49-F238E27FC236}">
                <a16:creationId xmlns:a16="http://schemas.microsoft.com/office/drawing/2014/main" id="{C4536FE4-EA48-C7A7-4D9E-5DCD7BB3B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8" name="Isdeitl 7">
            <a:extLst>
              <a:ext uri="{FF2B5EF4-FFF2-40B4-BE49-F238E27FC236}">
                <a16:creationId xmlns:a16="http://schemas.microsoft.com/office/drawing/2014/main" id="{B1131AC2-6A51-675B-C22C-231CAB2F2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y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A6B68-3DB5-614B-9495-2725E707D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4" name="Rounded Rectangle 3"/>
          <p:cNvSpPr/>
          <p:nvPr/>
        </p:nvSpPr>
        <p:spPr>
          <a:xfrm>
            <a:off x="5476252" y="2221200"/>
            <a:ext cx="5277938" cy="2415599"/>
          </a:xfrm>
          <a:prstGeom prst="roundRect">
            <a:avLst/>
          </a:prstGeom>
          <a:solidFill>
            <a:srgbClr val="4A1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27842" y="2557906"/>
            <a:ext cx="473503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Newyddion   </a:t>
            </a:r>
          </a:p>
          <a:p>
            <a:r>
              <a:rPr lang="en-GB" sz="2800" dirty="0">
                <a:solidFill>
                  <a:schemeClr val="bg1"/>
                </a:solidFill>
              </a:rPr>
              <a:t>Mis </a:t>
            </a:r>
            <a:r>
              <a:rPr lang="en-GB" sz="2800" dirty="0" err="1">
                <a:solidFill>
                  <a:schemeClr val="bg1"/>
                </a:solidFill>
              </a:rPr>
              <a:t>Mehefin</a:t>
            </a:r>
            <a:r>
              <a:rPr lang="en-GB" sz="2800" dirty="0">
                <a:solidFill>
                  <a:schemeClr val="bg1"/>
                </a:solidFill>
              </a:rPr>
              <a:t> 2025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35DAC66-5ACF-470E-AA85-6F9ED3D4C9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03" y="5422393"/>
            <a:ext cx="2423160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0B63-1CBB-0FFB-8CDF-30C3B85C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I’ch </a:t>
            </a:r>
            <a:r>
              <a:rPr lang="en-GB" dirty="0" err="1"/>
              <a:t>helpu</a:t>
            </a:r>
            <a:r>
              <a:rPr lang="en-GB" dirty="0"/>
              <a:t> chi!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7708E-3C1A-0CE0-78B0-6973793D1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2603500"/>
            <a:ext cx="10943771" cy="409824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000">
                <a:latin typeface="Aptos" panose="020B0004020202020204" pitchFamily="34" charset="0"/>
              </a:rPr>
              <a:t>Mynediad</a:t>
            </a:r>
            <a:r>
              <a:rPr lang="en-GB" sz="2000" dirty="0">
                <a:latin typeface="Aptos" panose="020B0004020202020204" pitchFamily="34" charset="0"/>
              </a:rPr>
              <a:t>					</a:t>
            </a:r>
            <a:r>
              <a:rPr lang="en-GB" sz="2000" dirty="0">
                <a:latin typeface="Aptos" panose="020B0004020202020204" pitchFamily="34" charset="0"/>
                <a:hlinkClick r:id="rId2"/>
              </a:rPr>
              <a:t>https://www.youtube.com/watch?v=UxxbORfXqRc&amp;list=PLAXFFbL48HbJm6hvCEkMUMLl9MmGiwt7B</a:t>
            </a:r>
            <a:endParaRPr lang="en-GB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ptos" panose="020B0004020202020204" pitchFamily="34" charset="0"/>
              </a:rPr>
              <a:t>Sylfaen					</a:t>
            </a:r>
            <a:r>
              <a:rPr lang="en-GB" sz="2000" dirty="0">
                <a:latin typeface="Aptos" panose="020B0004020202020204" pitchFamily="34" charset="0"/>
                <a:hlinkClick r:id="rId3"/>
              </a:rPr>
              <a:t>https://www.youtube.com/watch?v=L0dV1aFw7uE&amp;list=PLAXFFbL48HbIVDI7ezZ3hhrU1SJUQmEcv</a:t>
            </a:r>
            <a:endParaRPr lang="en-GB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ptos" panose="020B0004020202020204" pitchFamily="34" charset="0"/>
              </a:rPr>
              <a:t>Duolingo						</a:t>
            </a:r>
            <a:r>
              <a:rPr lang="en-GB" sz="2000" dirty="0">
                <a:latin typeface="Aptos" panose="020B0004020202020204" pitchFamily="34" charset="0"/>
                <a:hlinkClick r:id="rId4"/>
              </a:rPr>
              <a:t>https://www.duolingo.com/course/cy/en/Learn-Welsh</a:t>
            </a:r>
            <a:endParaRPr lang="en-GB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Aptos" panose="020B0004020202020204" pitchFamily="34" charset="0"/>
              </a:rPr>
              <a:t>Say </a:t>
            </a:r>
            <a:r>
              <a:rPr lang="cy-GB" sz="2000" dirty="0">
                <a:latin typeface="Aptos" panose="020B0004020202020204" pitchFamily="34" charset="0"/>
              </a:rPr>
              <a:t>Something in Welsh			</a:t>
            </a:r>
            <a:r>
              <a:rPr lang="cy-GB" sz="2000" dirty="0">
                <a:latin typeface="Aptos" panose="020B0004020202020204" pitchFamily="34" charset="0"/>
                <a:hlinkClick r:id="rId5"/>
              </a:rPr>
              <a:t>https://en.saysomethingin.com/welsh/level1</a:t>
            </a:r>
            <a:endParaRPr lang="cy-GB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cy-GB" sz="2000" dirty="0">
                <a:latin typeface="Aptos" panose="020B0004020202020204" pitchFamily="34" charset="0"/>
              </a:rPr>
              <a:t>bbc.co.uk/dysgucymraeg		</a:t>
            </a:r>
            <a:r>
              <a:rPr lang="cy-GB" sz="2000" dirty="0">
                <a:latin typeface="Aptos" panose="020B0004020202020204" pitchFamily="34" charset="0"/>
                <a:hlinkClick r:id="rId6"/>
              </a:rPr>
              <a:t>https://www.bbc.co.uk/cymrufyw</a:t>
            </a:r>
            <a:endParaRPr lang="cy-GB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cy-GB" sz="2000" dirty="0">
                <a:latin typeface="Aptos" panose="020B0004020202020204" pitchFamily="34" charset="0"/>
                <a:hlinkClick r:id="rId7"/>
              </a:rPr>
              <a:t>(20+) ‪#‎</a:t>
            </a:r>
            <a:r>
              <a:rPr lang="cy-GB" sz="2000" dirty="0" err="1">
                <a:latin typeface="Aptos" panose="020B0004020202020204" pitchFamily="34" charset="0"/>
                <a:hlinkClick r:id="rId7"/>
              </a:rPr>
              <a:t>doctorcymraeg</a:t>
            </a:r>
            <a:r>
              <a:rPr lang="cy-GB" sz="2000" dirty="0">
                <a:latin typeface="Aptos" panose="020B0004020202020204" pitchFamily="34" charset="0"/>
                <a:hlinkClick r:id="rId7"/>
              </a:rPr>
              <a:t>‬ - Archwilio | Facebook</a:t>
            </a:r>
            <a:endParaRPr lang="cy-GB" sz="2000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hlinkClick r:id="rId8"/>
              </a:rPr>
              <a:t>https://www.valeofglamorgan.gov.uk/en/enjoying/Libraries/Libraries.aspx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hlinkClick r:id="rId9"/>
              </a:rPr>
              <a:t>https://community-courses.memrise.com/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cy-GB" sz="2000" dirty="0">
                <a:latin typeface="Aptos" panose="020B0004020202020204" pitchFamily="34" charset="0"/>
                <a:hlinkClick r:id="rId10"/>
              </a:rPr>
              <a:t>https://dysgucymraeg.cymru/media/17999/calendr-24-25-cymraeg-medi.pdf</a:t>
            </a:r>
            <a:endParaRPr lang="cy-GB" sz="200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cy-GB" sz="2000" dirty="0">
                <a:latin typeface="Aptos" panose="020B0004020202020204" pitchFamily="34" charset="0"/>
                <a:hlinkClick r:id="rId11"/>
              </a:rPr>
              <a:t>https://dysgucymraeg.cymru/media/17998/calendar-24-25-saesneg-medi.pdf</a:t>
            </a:r>
            <a:endParaRPr lang="cy-GB" sz="2000" dirty="0"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cy-GB" sz="2800" dirty="0"/>
          </a:p>
          <a:p>
            <a:pPr marL="0" indent="0">
              <a:buNone/>
            </a:pPr>
            <a:endParaRPr lang="cy-GB" sz="2800" dirty="0"/>
          </a:p>
          <a:p>
            <a:endParaRPr lang="cy-GB" sz="2800" dirty="0"/>
          </a:p>
          <a:p>
            <a:endParaRPr lang="cy-GB" sz="2800" dirty="0"/>
          </a:p>
          <a:p>
            <a:pPr marL="0" indent="0">
              <a:buNone/>
            </a:pPr>
            <a:endParaRPr lang="cy-GB" sz="2800" dirty="0"/>
          </a:p>
          <a:p>
            <a:endParaRPr lang="cy-GB" sz="2800" dirty="0"/>
          </a:p>
          <a:p>
            <a:pPr marL="0" indent="0">
              <a:buNone/>
            </a:pPr>
            <a:endParaRPr lang="cy-GB" sz="2800" dirty="0"/>
          </a:p>
          <a:p>
            <a:endParaRPr lang="cy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45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1865FA-DDA3-C573-4EEA-8FF01B24E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0" r="-1" b="17125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6" name="Freeform: Shape 2065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8" name="Freeform: Shape 2067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50A63-A635-F08C-43F2-816ED69A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GB" sz="2800"/>
              <a:t>Clwb Gemau</a:t>
            </a:r>
            <a:endParaRPr lang="cy-GB" sz="2800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CDC0A629-7276-AEC4-021F-E14500671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Dych chi’n hoffi chwarae </a:t>
            </a:r>
            <a:r>
              <a:rPr lang="en-US" sz="1700" dirty="0" err="1"/>
              <a:t>gemau</a:t>
            </a:r>
            <a:r>
              <a:rPr lang="en-US" sz="1700" dirty="0"/>
              <a:t> </a:t>
            </a:r>
            <a:r>
              <a:rPr lang="en-US" sz="1700" dirty="0" err="1"/>
              <a:t>bwrdd</a:t>
            </a:r>
            <a:r>
              <a:rPr lang="en-US" sz="1700" dirty="0"/>
              <a:t>?    </a:t>
            </a:r>
          </a:p>
          <a:p>
            <a:r>
              <a:rPr lang="en-US" sz="1700" dirty="0"/>
              <a:t>Os oes diddordeb, </a:t>
            </a:r>
            <a:r>
              <a:rPr lang="en-US" sz="1700" dirty="0" err="1"/>
              <a:t>cysyllta</a:t>
            </a:r>
            <a:r>
              <a:rPr lang="en-US" sz="1700" dirty="0"/>
              <a:t> â fi neu Nick Farnham (</a:t>
            </a:r>
            <a:r>
              <a:rPr lang="en-US" sz="1700" dirty="0" err="1"/>
              <a:t>isod</a:t>
            </a:r>
            <a:r>
              <a:rPr lang="en-US" sz="1700" dirty="0"/>
              <a:t>)</a:t>
            </a:r>
          </a:p>
          <a:p>
            <a:r>
              <a:rPr lang="cy-GB" sz="1700" b="1" i="0" dirty="0">
                <a:effectLst/>
                <a:latin typeface="Segoe UI" panose="020B0502040204020203" pitchFamily="34" charset="0"/>
              </a:rPr>
              <a:t>nvfarnham@googlemail.com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5097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82" name="Rectangle 5181">
            <a:extLst>
              <a:ext uri="{FF2B5EF4-FFF2-40B4-BE49-F238E27FC236}">
                <a16:creationId xmlns:a16="http://schemas.microsoft.com/office/drawing/2014/main" id="{BB7169B8-2507-43F4-A148-FA791CD9C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A3685-E87E-8FBC-30C4-3EBFC568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19967"/>
            <a:ext cx="5257801" cy="2413971"/>
          </a:xfrm>
        </p:spPr>
        <p:txBody>
          <a:bodyPr anchor="b">
            <a:normAutofit/>
          </a:bodyPr>
          <a:lstStyle/>
          <a:p>
            <a:r>
              <a:rPr lang="en-GB" sz="5600" b="1"/>
              <a:t>Nant Gwrtheyrn</a:t>
            </a:r>
          </a:p>
        </p:txBody>
      </p:sp>
      <p:cxnSp>
        <p:nvCxnSpPr>
          <p:cNvPr id="518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Photo">
            <a:extLst>
              <a:ext uri="{FF2B5EF4-FFF2-40B4-BE49-F238E27FC236}">
                <a16:creationId xmlns:a16="http://schemas.microsoft.com/office/drawing/2014/main" id="{A6C009A6-7BD8-4B35-C1CA-A09FCA6D0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0" b="2"/>
          <a:stretch/>
        </p:blipFill>
        <p:spPr bwMode="auto">
          <a:xfrm>
            <a:off x="1768574" y="1579989"/>
            <a:ext cx="2800383" cy="2800383"/>
          </a:xfrm>
          <a:custGeom>
            <a:avLst/>
            <a:gdLst/>
            <a:ahLst/>
            <a:cxnLst/>
            <a:rect l="l" t="t" r="r" b="b"/>
            <a:pathLst>
              <a:path w="2242226" h="2242226">
                <a:moveTo>
                  <a:pt x="1121113" y="0"/>
                </a:moveTo>
                <a:cubicBezTo>
                  <a:pt x="1740287" y="0"/>
                  <a:pt x="2242226" y="501939"/>
                  <a:pt x="2242226" y="1121113"/>
                </a:cubicBezTo>
                <a:cubicBezTo>
                  <a:pt x="2242226" y="1740287"/>
                  <a:pt x="1740287" y="2242226"/>
                  <a:pt x="1121113" y="2242226"/>
                </a:cubicBezTo>
                <a:cubicBezTo>
                  <a:pt x="501939" y="2242226"/>
                  <a:pt x="0" y="1740287"/>
                  <a:pt x="0" y="1121113"/>
                </a:cubicBezTo>
                <a:cubicBezTo>
                  <a:pt x="0" y="501939"/>
                  <a:pt x="501939" y="0"/>
                  <a:pt x="11211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293" y="79230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81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406" y="92592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83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543" y="15161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561F-1548-F72B-45A0-D01FCE38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332" y="0"/>
            <a:ext cx="6363567" cy="6609717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n-GB" sz="2400" b="0" i="0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Regular"/>
              </a:rPr>
              <a:t>Cyrsiau</a:t>
            </a: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 </a:t>
            </a:r>
            <a:r>
              <a:rPr lang="en-GB" sz="2400" b="0" i="0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Regular"/>
              </a:rPr>
              <a:t>preswyl</a:t>
            </a: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 a </a:t>
            </a:r>
            <a:r>
              <a:rPr lang="en-GB" sz="2400" b="0" i="0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Regular"/>
              </a:rPr>
              <a:t>rhithiol</a:t>
            </a: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 ar gael!</a:t>
            </a:r>
          </a:p>
          <a:p>
            <a:pPr marL="0" indent="0">
              <a:buNone/>
            </a:pPr>
            <a:r>
              <a:rPr lang="en-GB" sz="2400" b="0" i="0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Regular"/>
              </a:rPr>
              <a:t>Cyrsiau</a:t>
            </a: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 dan </a:t>
            </a:r>
            <a:r>
              <a:rPr lang="en-GB" sz="2400" b="0" i="0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Regular"/>
              </a:rPr>
              <a:t>ofal</a:t>
            </a: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 </a:t>
            </a:r>
            <a:r>
              <a:rPr lang="en-GB" sz="2400" b="0" i="0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Regular"/>
              </a:rPr>
              <a:t>tiwtoriaid</a:t>
            </a: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 </a:t>
            </a:r>
            <a:r>
              <a:rPr lang="en-GB" sz="2400" b="0" i="0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Regular"/>
              </a:rPr>
              <a:t>profiadol</a:t>
            </a: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, ar </a:t>
            </a:r>
            <a:r>
              <a:rPr lang="en-GB" sz="2400" b="0" i="0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Regular"/>
              </a:rPr>
              <a:t>lefelau</a:t>
            </a: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 </a:t>
            </a:r>
            <a:r>
              <a:rPr lang="en-GB" sz="2400" b="1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Bold"/>
              </a:rPr>
              <a:t>Canolradd, Uwch </a:t>
            </a: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a </a:t>
            </a:r>
            <a:r>
              <a:rPr lang="en-GB" sz="2400" b="1" i="0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Bold"/>
              </a:rPr>
              <a:t>Gloywi</a:t>
            </a:r>
            <a:r>
              <a:rPr lang="en-GB" sz="2400" b="1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Bold"/>
              </a:rPr>
              <a:t> </a:t>
            </a: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dros </a:t>
            </a:r>
            <a:r>
              <a:rPr lang="en-GB" sz="2400" b="0" i="0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Regular"/>
              </a:rPr>
              <a:t>gyfnod</a:t>
            </a: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 o 5 </a:t>
            </a:r>
            <a:r>
              <a:rPr lang="en-GB" sz="2400" b="0" i="0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Regular"/>
              </a:rPr>
              <a:t>niwrnod</a:t>
            </a: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 (Llun – Gwener).</a:t>
            </a:r>
          </a:p>
          <a:p>
            <a:pPr marL="0" indent="0">
              <a:buNone/>
            </a:pPr>
            <a:r>
              <a:rPr lang="en-GB" sz="2400" b="1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Bold"/>
              </a:rPr>
              <a:t>WEDI EU CYLLIDO'N LLAWN!</a:t>
            </a:r>
          </a:p>
          <a:p>
            <a:pPr marL="0" indent="0">
              <a:buNone/>
            </a:pPr>
            <a:r>
              <a:rPr lang="en-GB" sz="2400" b="0" i="0" u="none" strike="noStrike" baseline="0" dirty="0">
                <a:solidFill>
                  <a:schemeClr val="tx1">
                    <a:alpha val="80000"/>
                  </a:schemeClr>
                </a:solidFill>
                <a:latin typeface="OpenSans-Regular"/>
              </a:rPr>
              <a:t>Residential and virtual courses available!</a:t>
            </a:r>
          </a:p>
          <a:p>
            <a:pPr marL="0" indent="0">
              <a:buNone/>
            </a:pPr>
            <a:r>
              <a:rPr lang="en-GB" sz="2400" b="1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BoldItalic"/>
              </a:rPr>
              <a:t>Intermediate, Advanced </a:t>
            </a:r>
            <a:r>
              <a:rPr lang="en-GB" sz="24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Italic"/>
              </a:rPr>
              <a:t>and </a:t>
            </a:r>
            <a:r>
              <a:rPr lang="en-GB" sz="2400" b="1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BoldItalic"/>
              </a:rPr>
              <a:t>Proficiency </a:t>
            </a:r>
            <a:r>
              <a:rPr lang="en-GB" sz="24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Italic"/>
              </a:rPr>
              <a:t>level, tutor-led courses available over a period of 5 days (Monday – Friday).</a:t>
            </a:r>
          </a:p>
          <a:p>
            <a:pPr marL="0" indent="0">
              <a:buNone/>
            </a:pPr>
            <a:r>
              <a:rPr lang="en-GB" sz="2400" b="1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BoldItalic"/>
              </a:rPr>
              <a:t>FULLY-FUNDED!</a:t>
            </a:r>
          </a:p>
          <a:p>
            <a:pPr marL="0" indent="0">
              <a:buNone/>
            </a:pPr>
            <a:r>
              <a:rPr lang="en-GB" sz="24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Italic"/>
              </a:rPr>
              <a:t>Am fwy o </a:t>
            </a:r>
            <a:r>
              <a:rPr lang="en-GB" sz="2400" b="0" i="1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Italic"/>
              </a:rPr>
              <a:t>wybodaeth</a:t>
            </a:r>
            <a:r>
              <a:rPr lang="en-GB" sz="24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Italic"/>
              </a:rPr>
              <a:t>, </a:t>
            </a:r>
            <a:r>
              <a:rPr lang="en-GB" sz="2400" b="0" i="1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Italic"/>
              </a:rPr>
              <a:t>cysylltwch</a:t>
            </a:r>
            <a:r>
              <a:rPr lang="en-GB" sz="24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Italic"/>
              </a:rPr>
              <a:t> â ni </a:t>
            </a:r>
            <a:r>
              <a:rPr lang="en-GB" sz="2400" b="0" i="1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Italic"/>
              </a:rPr>
              <a:t>drwy</a:t>
            </a:r>
            <a:r>
              <a:rPr lang="en-GB" sz="24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Italic"/>
              </a:rPr>
              <a:t> eich </a:t>
            </a:r>
            <a:r>
              <a:rPr lang="en-GB" sz="2400" b="0" i="1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Italic"/>
              </a:rPr>
              <a:t>cyflogwr</a:t>
            </a:r>
            <a:r>
              <a:rPr lang="en-GB" sz="24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Italic"/>
              </a:rPr>
              <a:t> </a:t>
            </a:r>
            <a:r>
              <a:rPr lang="en-GB" sz="2400" b="0" i="1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Italic"/>
              </a:rPr>
              <a:t>drwy</a:t>
            </a:r>
            <a:r>
              <a:rPr lang="en-GB" sz="24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Italic"/>
              </a:rPr>
              <a:t> e-</a:t>
            </a:r>
            <a:r>
              <a:rPr lang="en-GB" sz="2400" b="0" i="1" u="none" strike="noStrike" baseline="0" dirty="0" err="1">
                <a:solidFill>
                  <a:schemeClr val="tx1">
                    <a:alpha val="80000"/>
                  </a:schemeClr>
                </a:solidFill>
                <a:latin typeface="OpenSans-Italic"/>
              </a:rPr>
              <a:t>bostio</a:t>
            </a:r>
            <a:endParaRPr lang="en-GB" sz="2400" b="0" i="1" u="none" strike="noStrike" baseline="0" dirty="0">
              <a:solidFill>
                <a:schemeClr val="tx1">
                  <a:alpha val="80000"/>
                </a:schemeClr>
              </a:solidFill>
              <a:latin typeface="OpenSans-Italic"/>
            </a:endParaRPr>
          </a:p>
          <a:p>
            <a:pPr marL="0" indent="0">
              <a:buNone/>
            </a:pPr>
            <a:r>
              <a:rPr lang="en-GB" sz="2400" b="1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BoldItalic"/>
              </a:rPr>
              <a:t>cymraeggwaith@nantgwrtheyrn.org</a:t>
            </a:r>
          </a:p>
          <a:p>
            <a:pPr marL="0" indent="0">
              <a:buNone/>
            </a:pPr>
            <a:r>
              <a:rPr lang="en-GB" sz="2400" b="0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Italic"/>
              </a:rPr>
              <a:t>For more information, contact us through your employer by e-mailing</a:t>
            </a:r>
          </a:p>
          <a:p>
            <a:pPr marL="0" indent="0">
              <a:buNone/>
            </a:pPr>
            <a:r>
              <a:rPr lang="en-GB" sz="2400" b="1" i="1" u="none" strike="noStrike" baseline="0" dirty="0">
                <a:solidFill>
                  <a:schemeClr val="tx1">
                    <a:alpha val="80000"/>
                  </a:schemeClr>
                </a:solidFill>
                <a:latin typeface="OpenSans-BoldItalic"/>
              </a:rPr>
              <a:t>cymraeggwaith@nantgwrtheyrn.org</a:t>
            </a:r>
            <a:endParaRPr lang="en-GB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2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B699-B5FD-5B35-BA63-DABA2018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en-GB" dirty="0"/>
              <a:t>Hen </a:t>
            </a:r>
            <a:r>
              <a:rPr lang="en-GB" dirty="0" err="1"/>
              <a:t>bapurau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05F9-EC88-1380-3201-FCA213D0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2" y="136398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y-GB" b="1" i="0" dirty="0">
                <a:solidFill>
                  <a:srgbClr val="FFC000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Mynediad</a:t>
            </a:r>
          </a:p>
          <a:p>
            <a:pPr marL="0" indent="0">
              <a:buNone/>
            </a:pPr>
            <a:r>
              <a:rPr lang="cy-GB" b="0" i="0" dirty="0">
                <a:solidFill>
                  <a:srgbClr val="8F8F8F"/>
                </a:solidFill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https://www.wjec.co.uk/qualifications/welsh-for-adults-entry/#tab_keydocuments</a:t>
            </a:r>
            <a:endParaRPr lang="cy-GB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y-GB" b="0" i="0" dirty="0">
                <a:solidFill>
                  <a:srgbClr val="00B050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Sylfaen</a:t>
            </a:r>
          </a:p>
          <a:p>
            <a:pPr marL="0" indent="0">
              <a:buNone/>
            </a:pPr>
            <a:r>
              <a:rPr lang="cy-GB" b="0" i="0" dirty="0">
                <a:solidFill>
                  <a:srgbClr val="8F8F8F"/>
                </a:solidFill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https://www.wjec.co.uk/qualifications/welsh-for-adults-foundation/#tab_keydocuments</a:t>
            </a:r>
            <a:endParaRPr lang="cy-GB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y-GB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Canolradd</a:t>
            </a:r>
          </a:p>
          <a:p>
            <a:pPr marL="0" indent="0">
              <a:buNone/>
            </a:pPr>
            <a:r>
              <a:rPr lang="cy-GB" b="0" i="0" dirty="0">
                <a:solidFill>
                  <a:srgbClr val="8F8F8F"/>
                </a:solidFill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https://www.wjec.co.uk/qualifications/welsh-for-adults-intermediate/#tab_keydocuments</a:t>
            </a:r>
            <a:endParaRPr lang="cy-GB" b="0" i="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y-GB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Uwch</a:t>
            </a:r>
          </a:p>
          <a:p>
            <a:pPr marL="0" indent="0">
              <a:buNone/>
            </a:pPr>
            <a:r>
              <a:rPr lang="cy-GB" b="0" i="0" dirty="0">
                <a:solidFill>
                  <a:srgbClr val="8F8F8F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https://www.wjec.co.uk/qualifications/welsh-for-adults-advanced/#tab_keydocuments</a:t>
            </a:r>
            <a:endParaRPr lang="cy-GB" b="0" i="0" dirty="0">
              <a:effectLst/>
              <a:latin typeface="Calibri" panose="020F0502020204030204" pitchFamily="34" charset="0"/>
            </a:endParaRP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65138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0DC9A0-02DB-1875-5D00-AD34BBBCA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E32AD-0B05-3C68-1EF8-23EFEE5A3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Noson Gyri</a:t>
            </a:r>
            <a:endParaRPr lang="cy-GB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54613-8C27-0897-BC65-A47E191EF1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0274"/>
          <a:stretch>
            <a:fillRect/>
          </a:stretch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3CD5B-96F0-3C53-5452-5B3221C66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FFFFFF"/>
                </a:solidFill>
              </a:rPr>
              <a:t>The Mint Room</a:t>
            </a:r>
          </a:p>
          <a:p>
            <a:pPr marL="0" indent="0">
              <a:buNone/>
            </a:pPr>
            <a:r>
              <a:rPr lang="en-GB" sz="2800" b="1" dirty="0">
                <a:solidFill>
                  <a:srgbClr val="FFFFFF"/>
                </a:solidFill>
              </a:rPr>
              <a:t>Main St, Y Barri</a:t>
            </a:r>
          </a:p>
          <a:p>
            <a:pPr marL="0" indent="0">
              <a:buNone/>
            </a:pPr>
            <a:endParaRPr lang="en-GB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FFFF"/>
                </a:solidFill>
              </a:rPr>
              <a:t>9/7/25 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FFFF"/>
                </a:solidFill>
              </a:rPr>
              <a:t>(</a:t>
            </a:r>
            <a:r>
              <a:rPr lang="en-GB" sz="2800" dirty="0" err="1">
                <a:solidFill>
                  <a:srgbClr val="FFFFFF"/>
                </a:solidFill>
              </a:rPr>
              <a:t>nos</a:t>
            </a: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en-GB" sz="2800" dirty="0" err="1">
                <a:solidFill>
                  <a:srgbClr val="FFFFFF"/>
                </a:solidFill>
              </a:rPr>
              <a:t>Fercher</a:t>
            </a:r>
            <a:r>
              <a:rPr lang="en-GB" sz="2800" dirty="0">
                <a:solidFill>
                  <a:srgbClr val="FFFFFF"/>
                </a:solidFill>
              </a:rPr>
              <a:t>) 7.30 </a:t>
            </a:r>
            <a:r>
              <a:rPr lang="en-GB" sz="2800" dirty="0" err="1">
                <a:solidFill>
                  <a:srgbClr val="FFFFFF"/>
                </a:solidFill>
              </a:rPr>
              <a:t>yh</a:t>
            </a:r>
            <a:endParaRPr lang="en-GB" sz="2800" dirty="0">
              <a:solidFill>
                <a:srgbClr val="FFFFFF"/>
              </a:solidFill>
            </a:endParaRPr>
          </a:p>
          <a:p>
            <a:endParaRPr lang="cy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32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A7C79-261B-53B9-748C-B0446817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244" y="145893"/>
            <a:ext cx="4357395" cy="65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0771-1910-DB48-AC7B-88789DDB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412699-E62E-924F-88BF-6FFC16173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11AA8-F61D-A140-939B-B95776CCD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85263"/>
          </a:xfrm>
          <a:prstGeom prst="rect">
            <a:avLst/>
          </a:prstGeom>
        </p:spPr>
      </p:pic>
      <p:sp>
        <p:nvSpPr>
          <p:cNvPr id="7" name="Blwch Testun 6">
            <a:extLst>
              <a:ext uri="{FF2B5EF4-FFF2-40B4-BE49-F238E27FC236}">
                <a16:creationId xmlns:a16="http://schemas.microsoft.com/office/drawing/2014/main" id="{7E32D47E-B222-D9B3-7233-EE93C760999C}"/>
              </a:ext>
            </a:extLst>
          </p:cNvPr>
          <p:cNvSpPr txBox="1"/>
          <p:nvPr/>
        </p:nvSpPr>
        <p:spPr>
          <a:xfrm>
            <a:off x="4282633" y="219919"/>
            <a:ext cx="7181126" cy="5139869"/>
          </a:xfrm>
          <a:prstGeom prst="rect">
            <a:avLst/>
          </a:prstGeom>
          <a:solidFill>
            <a:srgbClr val="4A176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Sarian Thomas-Jones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Work Welsh Co-ordinator/</a:t>
            </a:r>
            <a:r>
              <a:rPr lang="en-GB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Cydlynydd</a:t>
            </a:r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Cymraeg Gwaith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Learning and Skills Directorate / </a:t>
            </a:r>
            <a:r>
              <a:rPr lang="en-GB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Cyfarwyddiaeth</a:t>
            </a:r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Dysgu</a:t>
            </a:r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GB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Sgiliau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Vale of Glamorgan Council / </a:t>
            </a:r>
            <a:r>
              <a:rPr lang="en-GB" sz="24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Cyngor</a:t>
            </a:r>
            <a:r>
              <a:rPr lang="en-GB" sz="24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Bro Morgannwg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</a:t>
            </a: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/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ffôn</a:t>
            </a: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07936 601 188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e-mail / e-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bost</a:t>
            </a: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en-GB" sz="2400" b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sthomas-jones@vale</a:t>
            </a: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ofglamorgan.gov.uk</a:t>
            </a:r>
            <a:endParaRPr lang="en-GB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dysgucymraeg.cymru/</a:t>
            </a:r>
            <a:r>
              <a:rPr lang="en-GB" sz="1600" b="1" dirty="0" err="1">
                <a:solidFill>
                  <a:schemeClr val="bg1"/>
                </a:solidFill>
              </a:rPr>
              <a:t>yfro</a:t>
            </a:r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learnwelsh@valeofglamorgan.gov.uk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01446 730402</a:t>
            </a:r>
            <a:endParaRPr lang="cy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8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5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915FD8-3E4D-75D8-FD7C-9585FFCD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9834" y="1123527"/>
            <a:ext cx="3672327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95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21E99C-CC2F-7C3B-2723-4E0438623735}"/>
              </a:ext>
            </a:extLst>
          </p:cNvPr>
          <p:cNvSpPr txBox="1"/>
          <p:nvPr/>
        </p:nvSpPr>
        <p:spPr>
          <a:xfrm>
            <a:off x="3048778" y="3235003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Cylchgrawn Hwyl yr Haf </a:t>
            </a:r>
            <a:r>
              <a:rPr lang="en-GB" dirty="0" err="1">
                <a:hlinkClick r:id="rId2"/>
              </a:rPr>
              <a:t>Adnodd</a:t>
            </a:r>
            <a:r>
              <a:rPr lang="en-GB" dirty="0">
                <a:hlinkClick r:id="rId2"/>
              </a:rPr>
              <a:t> | Dysgu Cymraeg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11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mweliad: Gardd Berlysiau'r Bont-faen">
            <a:extLst>
              <a:ext uri="{FF2B5EF4-FFF2-40B4-BE49-F238E27FC236}">
                <a16:creationId xmlns:a16="http://schemas.microsoft.com/office/drawing/2014/main" id="{F1E0646E-CD09-79B3-662C-54E1F87BF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4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CEB02-18A8-250C-3B3D-005CAD129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6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04D4-0B4A-BEBD-2FE5-B2693F87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Sylfaen Newydd Mis Medi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7232-0A22-D01F-5DF7-F07763582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https://dysgucymraeg.cymru/dysgu/cwrs/d4064f2f-6335-f011-8d7f-b4dbdbefd1c2/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https://learnwelsh.cymru/learning/course/d4064f2f-6335-f011-8d7f-b4dbdbefd1c2/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6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D5BCD-2FD0-D37F-EF60-31D0168CA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Gloywi</a:t>
            </a:r>
            <a:r>
              <a:rPr lang="en-GB" dirty="0"/>
              <a:t>/</a:t>
            </a:r>
            <a:r>
              <a:rPr lang="en-GB" dirty="0" err="1"/>
              <a:t>Tipyn</a:t>
            </a:r>
            <a:r>
              <a:rPr lang="en-GB" dirty="0"/>
              <a:t> Bach o </a:t>
            </a:r>
            <a:r>
              <a:rPr lang="en-GB" dirty="0" err="1"/>
              <a:t>Bopeth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00B25-26FB-8F37-E8CE-25FF27E8A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Cwrs </a:t>
            </a:r>
            <a:r>
              <a:rPr lang="en-GB" dirty="0" err="1">
                <a:hlinkClick r:id="rId2"/>
              </a:rPr>
              <a:t>Gloywi</a:t>
            </a:r>
            <a:r>
              <a:rPr lang="en-GB" dirty="0">
                <a:hlinkClick r:id="rId2"/>
              </a:rPr>
              <a:t> Iaith | Courses | Learn Welsh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5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y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y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y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y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y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y-GB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cy-GB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cy-GB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cy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y-GB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y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AD943-6314-8B4F-A9FE-6EEDFA5E9ED1}"/>
              </a:ext>
            </a:extLst>
          </p:cNvPr>
          <p:cNvSpPr txBox="1"/>
          <p:nvPr/>
        </p:nvSpPr>
        <p:spPr>
          <a:xfrm>
            <a:off x="561110" y="2603500"/>
            <a:ext cx="407267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https://eisteddfod.cymru/yrwyl/2025/cystadlu/maes-d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group of people in clothing under umbrellas&#10;&#10;AI-generated content may be incorrect.">
            <a:extLst>
              <a:ext uri="{FF2B5EF4-FFF2-40B4-BE49-F238E27FC236}">
                <a16:creationId xmlns:a16="http://schemas.microsoft.com/office/drawing/2014/main" id="{B26D379A-4EB1-D466-FD5E-11DD9545A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876" r="10053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cy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BE2EA1-B4C2-202F-540A-7B77B668FC3A}"/>
              </a:ext>
            </a:extLst>
          </p:cNvPr>
          <p:cNvSpPr txBox="1"/>
          <p:nvPr/>
        </p:nvSpPr>
        <p:spPr>
          <a:xfrm>
            <a:off x="9319099" y="6657945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y-GB" sz="700">
                <a:solidFill>
                  <a:srgbClr val="FFFFFF"/>
                </a:solidFill>
                <a:hlinkClick r:id="rId5" tooltip="https://www.flickr.com/photos/litwales_llencymru/950114128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cy-GB" sz="700">
                <a:solidFill>
                  <a:srgbClr val="FFFFFF"/>
                </a:solidFill>
              </a:rPr>
              <a:t> by Unknown Author is licensed under </a:t>
            </a:r>
            <a:r>
              <a:rPr lang="cy-GB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cy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&#10;&#10;AI-generated content may be incorrect.">
            <a:extLst>
              <a:ext uri="{FF2B5EF4-FFF2-40B4-BE49-F238E27FC236}">
                <a16:creationId xmlns:a16="http://schemas.microsoft.com/office/drawing/2014/main" id="{A8DFAEE8-D673-54D6-4909-28EDCADA6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5725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7D13D9DEB624DBB67116FBA27127E" ma:contentTypeVersion="6" ma:contentTypeDescription="Create a new document." ma:contentTypeScope="" ma:versionID="48443cf82d376b955e7f80e9f87f6e11">
  <xsd:schema xmlns:xsd="http://www.w3.org/2001/XMLSchema" xmlns:xs="http://www.w3.org/2001/XMLSchema" xmlns:p="http://schemas.microsoft.com/office/2006/metadata/properties" xmlns:ns3="588622cc-0d1d-43b2-abdb-a534565a660c" targetNamespace="http://schemas.microsoft.com/office/2006/metadata/properties" ma:root="true" ma:fieldsID="7c55e1df5fd1370b58f2c9e0995fffa8" ns3:_="">
    <xsd:import namespace="588622cc-0d1d-43b2-abdb-a534565a66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622cc-0d1d-43b2-abdb-a534565a6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1569C0-BC56-459A-A231-1970CAA23D1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88622cc-0d1d-43b2-abdb-a534565a660c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09342C-18E5-4DD2-9E21-A7BB725EA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622cc-0d1d-43b2-abdb-a534565a66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F124E-F234-474D-9A3B-CACF60DE2D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23566</TotalTime>
  <Words>531</Words>
  <Application>Microsoft Office PowerPoint</Application>
  <PresentationFormat>Widescreen</PresentationFormat>
  <Paragraphs>76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Century Gothic</vt:lpstr>
      <vt:lpstr>OpenSans-Bold</vt:lpstr>
      <vt:lpstr>OpenSans-BoldItalic</vt:lpstr>
      <vt:lpstr>OpenSans-Italic</vt:lpstr>
      <vt:lpstr>OpenSans-Regular</vt:lpstr>
      <vt:lpstr>Segoe UI</vt:lpstr>
      <vt:lpstr>Wingdings</vt:lpstr>
      <vt:lpstr>Wingdings 3</vt:lpstr>
      <vt:lpstr>Office Theme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Sylfaen Newydd Mis Medi 2025</vt:lpstr>
      <vt:lpstr>Gloywi/Tipyn Bach o Bopeth</vt:lpstr>
      <vt:lpstr>PowerPoint Presentation</vt:lpstr>
      <vt:lpstr>PowerPoint Presentation</vt:lpstr>
      <vt:lpstr>I’ch helpu chi!</vt:lpstr>
      <vt:lpstr>Clwb Gemau</vt:lpstr>
      <vt:lpstr>Nant Gwrtheyrn</vt:lpstr>
      <vt:lpstr>Hen bapurau</vt:lpstr>
      <vt:lpstr>Noson Gyri</vt:lpstr>
      <vt:lpstr>PowerPoint Presentation</vt:lpstr>
      <vt:lpstr>  </vt:lpstr>
    </vt:vector>
  </TitlesOfParts>
  <Company>University of Wales Trinity Saint David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Cyflwyniad PowerPoint</dc:title>
  <dc:creator>Helen Prosser</dc:creator>
  <cp:lastModifiedBy>Thomas-Jones, Sarian</cp:lastModifiedBy>
  <cp:revision>207</cp:revision>
  <cp:lastPrinted>2023-06-05T12:43:36Z</cp:lastPrinted>
  <dcterms:created xsi:type="dcterms:W3CDTF">2019-02-09T10:25:36Z</dcterms:created>
  <dcterms:modified xsi:type="dcterms:W3CDTF">2025-06-18T10:27:25Z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A25233086</vt:lpwstr>
  </property>
  <property fmtid="{D5CDD505-2E9C-101B-9397-08002B2CF9AE}" pid="4" name="Objective-Title">
    <vt:lpwstr>Cyflwyniad - Dysgu Anffurfiol - Helen Prosser</vt:lpwstr>
  </property>
  <property fmtid="{D5CDD505-2E9C-101B-9397-08002B2CF9AE}" pid="5" name="Objective-Description">
    <vt:lpwstr/>
  </property>
  <property fmtid="{D5CDD505-2E9C-101B-9397-08002B2CF9AE}" pid="6" name="Objective-CreationStamp">
    <vt:filetime>2019-02-13T14:09:01Z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2019-02-13T14:09:03Z</vt:filetime>
  </property>
  <property fmtid="{D5CDD505-2E9C-101B-9397-08002B2CF9AE}" pid="11" name="Objective-Owner">
    <vt:lpwstr>Llyr, Dylan (EPS - WLD)</vt:lpwstr>
  </property>
  <property fmtid="{D5CDD505-2E9C-101B-9397-08002B2CF9AE}" pid="12" name="Objective-Path">
    <vt:lpwstr>Objective Global Folder:Business File Plan:Education &amp; Public Services (EPS):Education &amp; Public Services (EPS) - Education - Welsh Language Division:1 - Save:Welsh Language Division:Maes 8: Archif 2013 - Ebrill 2018:Cymraeg yn y Gymuned / Welsh in the Com</vt:lpwstr>
  </property>
  <property fmtid="{D5CDD505-2E9C-101B-9397-08002B2CF9AE}" pid="13" name="Objective-Parent">
    <vt:lpwstr>Cyfarfod 3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vA50133635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2019-02-13T23:59:59Z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Objective-Language [system]">
    <vt:lpwstr>English (eng)</vt:lpwstr>
  </property>
  <property fmtid="{D5CDD505-2E9C-101B-9397-08002B2CF9AE}" pid="29" name="Objective-Date Acquired [system]">
    <vt:filetime>2019-02-13T00:00:00Z</vt:filetime>
  </property>
  <property fmtid="{D5CDD505-2E9C-101B-9397-08002B2CF9AE}" pid="30" name="Objective-What to Keep [system]">
    <vt:lpwstr>No</vt:lpwstr>
  </property>
  <property fmtid="{D5CDD505-2E9C-101B-9397-08002B2CF9AE}" pid="31" name="Objective-Official Transl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0x0101009517D13D9DEB624DBB67116FBA27127E</vt:lpwstr>
  </property>
</Properties>
</file>