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90" r:id="rId5"/>
  </p:sldMasterIdLst>
  <p:notesMasterIdLst>
    <p:notesMasterId r:id="rId19"/>
  </p:notesMasterIdLst>
  <p:sldIdLst>
    <p:sldId id="257" r:id="rId6"/>
    <p:sldId id="624" r:id="rId7"/>
    <p:sldId id="626" r:id="rId8"/>
    <p:sldId id="623" r:id="rId9"/>
    <p:sldId id="615" r:id="rId10"/>
    <p:sldId id="627" r:id="rId11"/>
    <p:sldId id="584" r:id="rId12"/>
    <p:sldId id="514" r:id="rId13"/>
    <p:sldId id="499" r:id="rId14"/>
    <p:sldId id="559" r:id="rId15"/>
    <p:sldId id="622" r:id="rId16"/>
    <p:sldId id="590" r:id="rId17"/>
    <p:sldId id="469" r:id="rId18"/>
  </p:sldIdLst>
  <p:sldSz cx="12192000" cy="6858000"/>
  <p:notesSz cx="6858000" cy="15525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7726"/>
    <a:srgbClr val="F68A1E"/>
    <a:srgbClr val="4A1762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48" autoAdjust="0"/>
    <p:restoredTop sz="94660"/>
  </p:normalViewPr>
  <p:slideViewPr>
    <p:cSldViewPr snapToGrid="0">
      <p:cViewPr varScale="1">
        <p:scale>
          <a:sx n="72" d="100"/>
          <a:sy n="72" d="100"/>
        </p:scale>
        <p:origin x="91" y="28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E64D93-DDAF-4385-9DF1-4CD6177A5019}" type="datetimeFigureOut">
              <a:rPr lang="en-GB" smtClean="0"/>
              <a:t>03/06/2025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06EA87-306A-4A09-9D05-FCFC9A53C3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3715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81286-68BA-C846-9054-8084DAF172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56ECF7-6B65-5640-826F-AA41C83708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34CDD6-EF27-9B4E-815D-A2B8722D3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BA5A7-F94E-9F4C-A3E2-11562CBA62B6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CE5CF2-A8BF-8E4B-B206-31E9508F2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AA59F5-FC11-724F-93DD-5D25ED346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3392C-E6D3-8D42-B60B-3F1A27B45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030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47F0B-5ADF-C049-89F6-1577AA2E0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301016-7457-884F-9D0E-184D0E2322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F239D9-B6C2-F54C-B5F5-09DE50967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BA5A7-F94E-9F4C-A3E2-11562CBA62B6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79E1B1-BE7D-5F47-BBF7-92395C952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4785F7-88C0-4B45-92DE-062DBF1E7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3392C-E6D3-8D42-B60B-3F1A27B45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474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46F971-278A-8848-A71F-6AF3760976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A4A8C0-A799-CF47-82EC-66970F525C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39D835-0D34-8744-9374-0E3D268EE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BA5A7-F94E-9F4C-A3E2-11562CBA62B6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6A5F43-4A76-7549-8384-16A4CFEBB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2B649E-63F4-5B4E-BA0E-55AE8668F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3392C-E6D3-8D42-B60B-3F1A27B45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6416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71D6779B-B8E6-42B9-8720-56A9A52DE79F}" type="datetimeFigureOut">
              <a:rPr lang="en-GB" smtClean="0"/>
              <a:t>03/06/2025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E07532C7-090B-4B43-933D-1D0545FBB3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37813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779B-B8E6-42B9-8720-56A9A52DE79F}" type="datetimeFigureOut">
              <a:rPr lang="en-GB" smtClean="0"/>
              <a:t>03/06/2025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532C7-090B-4B43-933D-1D0545FBB3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25181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779B-B8E6-42B9-8720-56A9A52DE79F}" type="datetimeFigureOut">
              <a:rPr lang="en-GB" smtClean="0"/>
              <a:t>03/06/2025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532C7-090B-4B43-933D-1D0545FBB3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8148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779B-B8E6-42B9-8720-56A9A52DE79F}" type="datetimeFigureOut">
              <a:rPr lang="en-GB" smtClean="0"/>
              <a:t>03/06/2025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532C7-090B-4B43-933D-1D0545FBB3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8083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779B-B8E6-42B9-8720-56A9A52DE79F}" type="datetimeFigureOut">
              <a:rPr lang="en-GB" smtClean="0"/>
              <a:t>03/06/2025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532C7-090B-4B43-933D-1D0545FBB3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89768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779B-B8E6-42B9-8720-56A9A52DE79F}" type="datetimeFigureOut">
              <a:rPr lang="en-GB" smtClean="0"/>
              <a:t>03/06/2025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532C7-090B-4B43-933D-1D0545FBB3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10373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779B-B8E6-42B9-8720-56A9A52DE79F}" type="datetimeFigureOut">
              <a:rPr lang="en-GB" smtClean="0"/>
              <a:t>03/06/2025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532C7-090B-4B43-933D-1D0545FBB3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08313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779B-B8E6-42B9-8720-56A9A52DE79F}" type="datetimeFigureOut">
              <a:rPr lang="en-GB" smtClean="0"/>
              <a:t>03/06/2025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532C7-090B-4B43-933D-1D0545FBB3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8621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AA204-E53E-444D-97FF-6B08D9B13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6F5173-D804-F045-A3D1-16D516571C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63129D-26A8-1245-946A-9EE16A559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BA5A7-F94E-9F4C-A3E2-11562CBA62B6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A9FBDB-215F-9947-801C-794DC7753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98D02-4C54-A946-B21F-D12D2C1C4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3392C-E6D3-8D42-B60B-3F1A27B45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0411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779B-B8E6-42B9-8720-56A9A52DE79F}" type="datetimeFigureOut">
              <a:rPr lang="en-GB" smtClean="0"/>
              <a:t>03/06/2025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532C7-090B-4B43-933D-1D0545FBB3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97582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779B-B8E6-42B9-8720-56A9A52DE79F}" type="datetimeFigureOut">
              <a:rPr lang="en-GB" smtClean="0"/>
              <a:t>03/06/2025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532C7-090B-4B43-933D-1D0545FBB3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42291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779B-B8E6-42B9-8720-56A9A52DE79F}" type="datetimeFigureOut">
              <a:rPr lang="en-GB" smtClean="0"/>
              <a:t>03/06/2025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532C7-090B-4B43-933D-1D0545FBB3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77228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779B-B8E6-42B9-8720-56A9A52DE79F}" type="datetimeFigureOut">
              <a:rPr lang="en-GB" smtClean="0"/>
              <a:t>03/06/2025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532C7-090B-4B43-933D-1D0545FBB3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26379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779B-B8E6-42B9-8720-56A9A52DE79F}" type="datetimeFigureOut">
              <a:rPr lang="en-GB" smtClean="0"/>
              <a:t>03/06/2025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532C7-090B-4B43-933D-1D0545FBB3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0291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779B-B8E6-42B9-8720-56A9A52DE79F}" type="datetimeFigureOut">
              <a:rPr lang="en-GB" smtClean="0"/>
              <a:t>03/06/2025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532C7-090B-4B43-933D-1D0545FBB3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63579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779B-B8E6-42B9-8720-56A9A52DE79F}" type="datetimeFigureOut">
              <a:rPr lang="en-GB" smtClean="0"/>
              <a:t>03/06/2025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532C7-090B-4B43-933D-1D0545FBB3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70185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71D6779B-B8E6-42B9-8720-56A9A52DE79F}" type="datetimeFigureOut">
              <a:rPr lang="en-GB" smtClean="0"/>
              <a:t>03/06/2025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532C7-090B-4B43-933D-1D0545FBB3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74037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71D6779B-B8E6-42B9-8720-56A9A52DE79F}" type="datetimeFigureOut">
              <a:rPr lang="en-GB" smtClean="0"/>
              <a:t>03/06/2025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532C7-090B-4B43-933D-1D0545FBB3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7965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70F4D-AE7F-7B4C-BFBB-A9F7E00F5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EC134C-A8EA-BC4D-96FC-34F96F8E9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9EA69A-3B73-2C42-A020-DE96D75A4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BA5A7-F94E-9F4C-A3E2-11562CBA62B6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8BFC03-C635-FD45-9992-E2FF3A39C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FF37A1-C43E-2248-963C-73C854BD1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3392C-E6D3-8D42-B60B-3F1A27B45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177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AB136-6B2C-6D48-AF4C-3092C7E90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51EF88-5069-7B40-8A38-0D76779D24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D88F36-DEE7-BC41-A08C-90800A0DE9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D21E29-518C-2E42-B2E0-33CFC3605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BA5A7-F94E-9F4C-A3E2-11562CBA62B6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8DB963-9551-4848-A91F-05279A416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CCAFF9-BBDC-114F-A118-3F992CFAC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3392C-E6D3-8D42-B60B-3F1A27B45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843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63729-4E04-5646-B490-C05794C98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EC3733-6128-0241-A5D9-4136B0B0B0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3EF858-33C7-BA4E-933F-E937C16D67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954ADB-B703-B842-A2BE-4C4866DC74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39371B-FD9E-6242-ABD2-443E265350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FCEB9B-6795-6C45-9AD2-1A29E2160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BA5A7-F94E-9F4C-A3E2-11562CBA62B6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817C0B-F9CE-8741-940D-45C9E660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B0185A-00F5-C24C-ABEF-E72150042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3392C-E6D3-8D42-B60B-3F1A27B45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638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38C4C-5F8E-6346-8664-3BAAE2759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6D7B48-F594-0C46-957D-0C683A176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BA5A7-F94E-9F4C-A3E2-11562CBA62B6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D2236F-BAFE-2C45-AF9B-F4207FAF2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CC1D29-15A5-2F44-9419-2A86F37F5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3392C-E6D3-8D42-B60B-3F1A27B45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009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4AA165-02C2-2C4E-99C0-EAB92D74B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BA5A7-F94E-9F4C-A3E2-11562CBA62B6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DB73C6-706C-A843-A6FE-BF272C536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8B2311-70E0-D840-95D7-7AF31DA64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3392C-E6D3-8D42-B60B-3F1A27B45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500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98F56-B590-254C-B044-0F2940B6D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A228D6-D315-4A46-A2D3-C3A8F6D82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9CBD38-B87C-BF49-A381-C71D46355C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E69A97-3A5C-B24E-A2E9-E4AA9A65C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BA5A7-F94E-9F4C-A3E2-11562CBA62B6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6D5DA2-170D-AF41-B52B-F8E7C0AB4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F98763-58BD-2040-B919-E59C43E77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3392C-E6D3-8D42-B60B-3F1A27B45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153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745F5-8683-F944-BBDB-CF6199177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5B5E56-FC68-574A-A91C-948929F7F3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11F217-94AB-6B45-AF1A-DB0F813047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BFA850-978D-5040-9DB5-56DDF0F38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BA5A7-F94E-9F4C-A3E2-11562CBA62B6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A72504-4AEA-5346-9F7C-3DEFE9061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2034D1-043E-4D4E-85A5-D6C766A07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3392C-E6D3-8D42-B60B-3F1A27B45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06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C659E7-C11E-C540-808A-8ED113268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2955-2FA9-9047-B83C-55A7A78545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6B7A31-E402-C646-BADF-F44E787B22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BBA5A7-F94E-9F4C-A3E2-11562CBA62B6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022DDB-94A2-AE4F-926A-1BE47CACB6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DD3006-0822-2D43-BBB3-A6A1C2E7B4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A3392C-E6D3-8D42-B60B-3F1A27B45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012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04BBA5A7-F94E-9F4C-A3E2-11562CBA62B6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7A3392C-E6D3-8D42-B60B-3F1A27B45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233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jec.co.uk/qualifications/welsh-for-adults-foundation/#tab_keydocuments" TargetMode="External"/><Relationship Id="rId2" Type="http://schemas.openxmlformats.org/officeDocument/2006/relationships/hyperlink" Target="https://www.wjec.co.uk/qualifications/welsh-for-adults-entry/#tab_keydocuments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wjec.co.uk/qualifications/welsh-for-adults-advanced/#tab_keydocuments" TargetMode="External"/><Relationship Id="rId4" Type="http://schemas.openxmlformats.org/officeDocument/2006/relationships/hyperlink" Target="https://www.wjec.co.uk/qualifications/welsh-for-adults-intermediate/#tab_keydocuments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ko/photo/598520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sthomas-jones@vale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gbr01.safelinks.protection.outlook.com/?url=https%3A%2F%2Fdocs.google.com%2Fforms%2Fd%2Fe%2F1FAIpQLSfIi6CbPdRRbgaVaSmq2q0OacVMfUN0AbvAd_d6FfJtlfS1xA%2Fviewform%3Fusp%3Dsharing&amp;data=05%7C02%7Csthomas-jones%40valeofglamorgan.gov.uk%7C993d592727314b48173a08dda2ab83bc%7Ce399d3bb38ed469691cf79851dbf55ec%7C0%7C0%7C638845579717331691%7CUnknown%7CTWFpbGZsb3d8eyJFbXB0eU1hcGkiOnRydWUsIlYiOiIwLjAuMDAwMCIsIlAiOiJXaW4zMiIsIkFOIjoiTWFpbCIsIldUIjoyfQ%3D%3D%7C0%7C%7C%7C&amp;sdata=dKk0tKSGBEvlf2hANqlwHdrQB4rjVdBw64dsMAmSN3M%3D&amp;reserved=0" TargetMode="Externa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welsh.cymru/learning/course/d4064f2f-6335-f011-8d7f-b4dbdbefd1c2/" TargetMode="External"/><Relationship Id="rId2" Type="http://schemas.openxmlformats.org/officeDocument/2006/relationships/hyperlink" Target="https://dysgucymraeg.cymru/dysgu/cwrs/d4064f2f-6335-f011-8d7f-b4dbdbefd1c2/" TargetMode="Externa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eisteddfod.cymru/yrwyl/2025/cystadlu/maes-d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creativecommons.org/licenses/by-nc-nd/3.0/" TargetMode="External"/><Relationship Id="rId5" Type="http://schemas.openxmlformats.org/officeDocument/2006/relationships/hyperlink" Target="https://www.flickr.com/photos/litwales_llencymru/9501141281" TargetMode="Externa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valeofglamorgan.gov.uk/en/enjoying/Libraries/Libraries.aspx" TargetMode="External"/><Relationship Id="rId3" Type="http://schemas.openxmlformats.org/officeDocument/2006/relationships/hyperlink" Target="https://www.youtube.com/watch?v=L0dV1aFw7uE&amp;list=PLAXFFbL48HbIVDI7ezZ3hhrU1SJUQmEcv" TargetMode="External"/><Relationship Id="rId7" Type="http://schemas.openxmlformats.org/officeDocument/2006/relationships/hyperlink" Target="https://www.facebook.com/hashtag/doctorcymraeg" TargetMode="External"/><Relationship Id="rId2" Type="http://schemas.openxmlformats.org/officeDocument/2006/relationships/hyperlink" Target="https://www.youtube.com/watch?v=UxxbORfXqRc&amp;list=PLAXFFbL48HbJm6hvCEkMUMLl9MmGiwt7B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bbc.co.uk/cymrufyw" TargetMode="External"/><Relationship Id="rId11" Type="http://schemas.openxmlformats.org/officeDocument/2006/relationships/hyperlink" Target="https://dysgucymraeg.cymru/media/17998/calendar-24-25-saesneg-medi.pdf" TargetMode="External"/><Relationship Id="rId5" Type="http://schemas.openxmlformats.org/officeDocument/2006/relationships/hyperlink" Target="https://en.saysomethingin.com/welsh/level1" TargetMode="External"/><Relationship Id="rId10" Type="http://schemas.openxmlformats.org/officeDocument/2006/relationships/hyperlink" Target="https://dysgucymraeg.cymru/media/17999/calendr-24-25-cymraeg-medi.pdf" TargetMode="External"/><Relationship Id="rId4" Type="http://schemas.openxmlformats.org/officeDocument/2006/relationships/hyperlink" Target="https://www.duolingo.com/course/cy/en/Learn-Welsh" TargetMode="External"/><Relationship Id="rId9" Type="http://schemas.openxmlformats.org/officeDocument/2006/relationships/hyperlink" Target="https://community-courses.memrise.com/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itl 6">
            <a:extLst>
              <a:ext uri="{FF2B5EF4-FFF2-40B4-BE49-F238E27FC236}">
                <a16:creationId xmlns:a16="http://schemas.microsoft.com/office/drawing/2014/main" id="{C4536FE4-EA48-C7A7-4D9E-5DCD7BB3B8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y-GB"/>
          </a:p>
        </p:txBody>
      </p:sp>
      <p:sp>
        <p:nvSpPr>
          <p:cNvPr id="8" name="Isdeitl 7">
            <a:extLst>
              <a:ext uri="{FF2B5EF4-FFF2-40B4-BE49-F238E27FC236}">
                <a16:creationId xmlns:a16="http://schemas.microsoft.com/office/drawing/2014/main" id="{B1131AC2-6A51-675B-C22C-231CAB2F2E1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y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4A6B68-3DB5-614B-9495-2725E707D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0"/>
            <a:ext cx="12192000" cy="6858000"/>
          </a:xfrm>
          <a:prstGeom prst="rect">
            <a:avLst/>
          </a:prstGeom>
          <a:solidFill>
            <a:srgbClr val="7030A0"/>
          </a:solidFill>
        </p:spPr>
      </p:pic>
      <p:sp>
        <p:nvSpPr>
          <p:cNvPr id="4" name="Rounded Rectangle 3"/>
          <p:cNvSpPr/>
          <p:nvPr/>
        </p:nvSpPr>
        <p:spPr>
          <a:xfrm>
            <a:off x="5476252" y="2221200"/>
            <a:ext cx="5277938" cy="2415599"/>
          </a:xfrm>
          <a:prstGeom prst="roundRect">
            <a:avLst/>
          </a:prstGeom>
          <a:solidFill>
            <a:srgbClr val="4A17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5627842" y="2557906"/>
            <a:ext cx="4735034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Newyddion   </a:t>
            </a:r>
          </a:p>
          <a:p>
            <a:r>
              <a:rPr lang="en-GB" sz="2800" dirty="0">
                <a:solidFill>
                  <a:schemeClr val="bg1"/>
                </a:solidFill>
              </a:rPr>
              <a:t>Mis </a:t>
            </a:r>
            <a:r>
              <a:rPr lang="en-GB" sz="2800" dirty="0" err="1">
                <a:solidFill>
                  <a:schemeClr val="bg1"/>
                </a:solidFill>
              </a:rPr>
              <a:t>Mehefin</a:t>
            </a:r>
            <a:r>
              <a:rPr lang="en-GB" sz="2800" dirty="0">
                <a:solidFill>
                  <a:schemeClr val="bg1"/>
                </a:solidFill>
              </a:rPr>
              <a:t> 2025</a:t>
            </a:r>
          </a:p>
          <a:p>
            <a:endParaRPr lang="en-GB" sz="2800" dirty="0">
              <a:solidFill>
                <a:schemeClr val="bg1"/>
              </a:solidFill>
            </a:endParaRPr>
          </a:p>
          <a:p>
            <a:endParaRPr lang="en-GB" sz="2000" dirty="0">
              <a:solidFill>
                <a:schemeClr val="bg1"/>
              </a:solidFill>
            </a:endParaRPr>
          </a:p>
          <a:p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135DAC66-5ACF-470E-AA85-6F9ED3D4C9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603" y="5422393"/>
            <a:ext cx="2423160" cy="95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3113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3B699-B5FD-5B35-BA63-DABA20182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55807"/>
          </a:xfrm>
        </p:spPr>
        <p:txBody>
          <a:bodyPr>
            <a:normAutofit fontScale="90000"/>
          </a:bodyPr>
          <a:lstStyle/>
          <a:p>
            <a:r>
              <a:rPr lang="en-GB" dirty="0"/>
              <a:t>Hen </a:t>
            </a:r>
            <a:r>
              <a:rPr lang="en-GB" dirty="0" err="1"/>
              <a:t>bapurau</a:t>
            </a:r>
            <a:endParaRPr lang="cy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2905F9-EC88-1380-3201-FCA213D028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912" y="1363987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y-GB" b="1" i="0" dirty="0">
                <a:solidFill>
                  <a:srgbClr val="FFC000"/>
                </a:solidFill>
                <a:effectLst/>
                <a:latin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Mynediad</a:t>
            </a:r>
          </a:p>
          <a:p>
            <a:pPr marL="0" indent="0">
              <a:buNone/>
            </a:pPr>
            <a:r>
              <a:rPr lang="cy-GB" b="0" i="0" dirty="0">
                <a:solidFill>
                  <a:srgbClr val="8F8F8F"/>
                </a:solidFill>
                <a:effectLst/>
                <a:latin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https://www.wjec.co.uk/qualifications/welsh-for-adults-entry/#tab_keydocuments</a:t>
            </a:r>
            <a:endParaRPr lang="cy-GB" b="0" i="0" dirty="0"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cy-GB" b="0" i="0" dirty="0">
                <a:solidFill>
                  <a:srgbClr val="00B050"/>
                </a:solidFill>
                <a:effectLst/>
                <a:latin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Sylfaen</a:t>
            </a:r>
          </a:p>
          <a:p>
            <a:pPr marL="0" indent="0">
              <a:buNone/>
            </a:pPr>
            <a:r>
              <a:rPr lang="cy-GB" b="0" i="0" dirty="0">
                <a:solidFill>
                  <a:srgbClr val="8F8F8F"/>
                </a:solidFill>
                <a:effectLst/>
                <a:latin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https://www.wjec.co.uk/qualifications/welsh-for-adults-foundation/#tab_keydocuments</a:t>
            </a:r>
            <a:endParaRPr lang="cy-GB" b="0" i="0" dirty="0"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cy-GB" b="0" i="0" dirty="0">
                <a:solidFill>
                  <a:srgbClr val="0070C0"/>
                </a:solidFill>
                <a:effectLst/>
                <a:latin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Canolradd</a:t>
            </a:r>
          </a:p>
          <a:p>
            <a:pPr marL="0" indent="0">
              <a:buNone/>
            </a:pPr>
            <a:r>
              <a:rPr lang="cy-GB" b="0" i="0" dirty="0">
                <a:solidFill>
                  <a:srgbClr val="8F8F8F"/>
                </a:solidFill>
                <a:effectLst/>
                <a:latin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https://www.wjec.co.uk/qualifications/welsh-for-adults-intermediate/#tab_keydocuments</a:t>
            </a:r>
            <a:endParaRPr lang="cy-GB" b="0" i="0" dirty="0"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cy-GB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Uwch</a:t>
            </a:r>
          </a:p>
          <a:p>
            <a:pPr marL="0" indent="0">
              <a:buNone/>
            </a:pPr>
            <a:r>
              <a:rPr lang="cy-GB" b="0" i="0" dirty="0">
                <a:solidFill>
                  <a:srgbClr val="8F8F8F"/>
                </a:solidFill>
                <a:effectLst/>
                <a:latin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https://www.wjec.co.uk/qualifications/welsh-for-adults-advanced/#tab_keydocuments</a:t>
            </a:r>
            <a:endParaRPr lang="cy-GB" b="0" i="0" dirty="0">
              <a:effectLst/>
              <a:latin typeface="Calibri" panose="020F0502020204030204" pitchFamily="34" charset="0"/>
            </a:endParaRPr>
          </a:p>
          <a:p>
            <a:endParaRPr lang="cy-GB" dirty="0"/>
          </a:p>
        </p:txBody>
      </p:sp>
    </p:spTree>
    <p:extLst>
      <p:ext uri="{BB962C8B-B14F-4D97-AF65-F5344CB8AC3E}">
        <p14:creationId xmlns:p14="http://schemas.microsoft.com/office/powerpoint/2010/main" val="36513834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AB7765-0AA9-B73B-EAFA-1B7061E887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1360" y="0"/>
            <a:ext cx="48492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8051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EA11C-48A0-0F4C-CC89-12C8AE234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Noson Gyri</a:t>
            </a:r>
            <a:endParaRPr lang="cy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207918-6436-910F-0211-37FB9BA3F5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3200" b="1" dirty="0"/>
              <a:t>Royal India</a:t>
            </a:r>
          </a:p>
          <a:p>
            <a:pPr marL="0" indent="0">
              <a:buNone/>
            </a:pPr>
            <a:r>
              <a:rPr lang="en-GB" sz="3200" b="1" dirty="0"/>
              <a:t>Dinas Powys</a:t>
            </a:r>
          </a:p>
          <a:p>
            <a:pPr marL="0" indent="0">
              <a:buNone/>
            </a:pPr>
            <a:endParaRPr lang="en-GB" sz="3200" dirty="0"/>
          </a:p>
          <a:p>
            <a:pPr marL="0" indent="0">
              <a:buNone/>
            </a:pPr>
            <a:r>
              <a:rPr lang="en-GB" sz="4400" dirty="0"/>
              <a:t>12/6/25 (nos Iau) 7 yh</a:t>
            </a:r>
          </a:p>
          <a:p>
            <a:endParaRPr lang="cy-GB" dirty="0"/>
          </a:p>
        </p:txBody>
      </p:sp>
      <p:pic>
        <p:nvPicPr>
          <p:cNvPr id="5" name="Picture 4" descr="A group of soups in a pan&#10;&#10;Description automatically generated">
            <a:extLst>
              <a:ext uri="{FF2B5EF4-FFF2-40B4-BE49-F238E27FC236}">
                <a16:creationId xmlns:a16="http://schemas.microsoft.com/office/drawing/2014/main" id="{03E866DC-35F1-3BA5-FDF1-FCE814479C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006884" y="2394857"/>
            <a:ext cx="2535171" cy="380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1351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30771-1910-DB48-AC7B-88789DDB6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9412699-E62E-924F-88BF-6FFC161733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F11AA8-F61D-A140-939B-B95776CCD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85263"/>
          </a:xfrm>
          <a:prstGeom prst="rect">
            <a:avLst/>
          </a:prstGeom>
        </p:spPr>
      </p:pic>
      <p:sp>
        <p:nvSpPr>
          <p:cNvPr id="7" name="Blwch Testun 6">
            <a:extLst>
              <a:ext uri="{FF2B5EF4-FFF2-40B4-BE49-F238E27FC236}">
                <a16:creationId xmlns:a16="http://schemas.microsoft.com/office/drawing/2014/main" id="{7E32D47E-B222-D9B3-7233-EE93C760999C}"/>
              </a:ext>
            </a:extLst>
          </p:cNvPr>
          <p:cNvSpPr txBox="1"/>
          <p:nvPr/>
        </p:nvSpPr>
        <p:spPr>
          <a:xfrm>
            <a:off x="4282633" y="219919"/>
            <a:ext cx="7181126" cy="5139869"/>
          </a:xfrm>
          <a:prstGeom prst="rect">
            <a:avLst/>
          </a:prstGeom>
          <a:solidFill>
            <a:srgbClr val="4A176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Sarian Thomas-Jones</a:t>
            </a:r>
            <a:endParaRPr lang="en-GB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GB" sz="24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Work Welsh Co-ordinator/</a:t>
            </a:r>
            <a:r>
              <a:rPr lang="en-GB" sz="24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Cydlynydd</a:t>
            </a:r>
            <a:r>
              <a:rPr lang="en-GB" sz="24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Cymraeg Gwaith</a:t>
            </a: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GB" sz="24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Learning and Skills Directorate / </a:t>
            </a:r>
            <a:r>
              <a:rPr lang="en-GB" sz="24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Cyfarwyddiaeth</a:t>
            </a:r>
            <a:r>
              <a:rPr lang="en-GB" sz="24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Dysgu</a:t>
            </a:r>
            <a:r>
              <a:rPr lang="en-GB" sz="24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a </a:t>
            </a:r>
            <a:r>
              <a:rPr lang="en-GB" sz="24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Sgiliau</a:t>
            </a: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GB" sz="24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Vale of Glamorgan Council / </a:t>
            </a:r>
            <a:r>
              <a:rPr lang="en-GB" sz="24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Cyngor</a:t>
            </a:r>
            <a:r>
              <a:rPr lang="en-GB" sz="24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Bro Morgannwg</a:t>
            </a: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GB" sz="24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tel</a:t>
            </a:r>
            <a:r>
              <a:rPr lang="en-GB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/ </a:t>
            </a:r>
            <a:r>
              <a:rPr lang="en-GB" sz="24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ffôn</a:t>
            </a:r>
            <a:r>
              <a:rPr lang="en-GB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: 07936 601 188</a:t>
            </a:r>
            <a:endParaRPr lang="en-GB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GB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e-mail / e-</a:t>
            </a:r>
            <a:r>
              <a:rPr lang="en-GB" sz="24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bost</a:t>
            </a:r>
            <a:r>
              <a:rPr lang="en-GB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: </a:t>
            </a:r>
            <a:r>
              <a:rPr lang="en-GB" sz="2400" b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sthomas-jones@vale</a:t>
            </a:r>
            <a:r>
              <a:rPr lang="en-GB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ofglamorgan.gov.uk</a:t>
            </a:r>
            <a:endParaRPr lang="en-GB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GB" sz="2400" dirty="0">
                <a:solidFill>
                  <a:srgbClr val="00009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sz="1600" b="1" dirty="0">
              <a:solidFill>
                <a:schemeClr val="bg1"/>
              </a:solidFill>
            </a:endParaRPr>
          </a:p>
          <a:p>
            <a:r>
              <a:rPr lang="en-GB" sz="1600" b="1" dirty="0">
                <a:solidFill>
                  <a:schemeClr val="bg1"/>
                </a:solidFill>
              </a:rPr>
              <a:t>dysgucymraeg.cymru/</a:t>
            </a:r>
            <a:r>
              <a:rPr lang="en-GB" sz="1600" b="1" dirty="0" err="1">
                <a:solidFill>
                  <a:schemeClr val="bg1"/>
                </a:solidFill>
              </a:rPr>
              <a:t>yfro</a:t>
            </a:r>
            <a:endParaRPr lang="en-GB" sz="1600" b="1" dirty="0">
              <a:solidFill>
                <a:schemeClr val="bg1"/>
              </a:solidFill>
            </a:endParaRPr>
          </a:p>
          <a:p>
            <a:r>
              <a:rPr lang="en-GB" sz="1600" b="1" dirty="0">
                <a:solidFill>
                  <a:schemeClr val="bg1"/>
                </a:solidFill>
              </a:rPr>
              <a:t>learnwelsh@valeofglamorgan.gov.uk</a:t>
            </a:r>
          </a:p>
          <a:p>
            <a:r>
              <a:rPr lang="en-GB" sz="1600" b="1" dirty="0">
                <a:solidFill>
                  <a:schemeClr val="bg1"/>
                </a:solidFill>
              </a:rPr>
              <a:t>01446 730402</a:t>
            </a:r>
            <a:endParaRPr lang="cy-GB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4854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nal boat in the sunset - Grand Union canal,, Warwick">
            <a:extLst>
              <a:ext uri="{FF2B5EF4-FFF2-40B4-BE49-F238E27FC236}">
                <a16:creationId xmlns:a16="http://schemas.microsoft.com/office/drawing/2014/main" id="{48990056-A112-270A-7CE1-5F4028D823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2821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8481C-7F43-5CE1-8FD7-19B275264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Dweud</a:t>
            </a:r>
            <a:r>
              <a:rPr lang="en-GB" dirty="0"/>
              <a:t> </a:t>
            </a:r>
            <a:r>
              <a:rPr lang="en-GB" dirty="0" err="1"/>
              <a:t>eich</a:t>
            </a:r>
            <a:r>
              <a:rPr lang="en-GB" dirty="0"/>
              <a:t> </a:t>
            </a:r>
            <a:r>
              <a:rPr lang="en-GB" dirty="0" err="1"/>
              <a:t>dweud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6B628A-7F7D-0C69-6399-299062D20E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endParaRPr lang="en-GB" dirty="0"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en-GB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  <a:r>
              <a:rPr lang="en-GB" sz="1800" b="1" u="sng" dirty="0" err="1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  <a:hlinkClick r:id="rId2"/>
              </a:rPr>
              <a:t>Holiadur</a:t>
            </a:r>
            <a:r>
              <a:rPr lang="en-GB" sz="1800" b="1" u="sng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  <a:hlinkClick r:id="rId2"/>
              </a:rPr>
              <a:t> </a:t>
            </a:r>
            <a:r>
              <a:rPr lang="en-GB" sz="1800" b="1" u="sng" dirty="0" err="1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  <a:hlinkClick r:id="rId2"/>
              </a:rPr>
              <a:t>Dweud</a:t>
            </a:r>
            <a:r>
              <a:rPr lang="en-GB" sz="1800" b="1" u="sng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  <a:hlinkClick r:id="rId2"/>
              </a:rPr>
              <a:t> </a:t>
            </a:r>
            <a:r>
              <a:rPr lang="en-GB" sz="1800" b="1" u="sng" dirty="0" err="1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  <a:hlinkClick r:id="rId2"/>
              </a:rPr>
              <a:t>eich</a:t>
            </a:r>
            <a:r>
              <a:rPr lang="en-GB" sz="1800" b="1" u="sng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  <a:hlinkClick r:id="rId2"/>
              </a:rPr>
              <a:t> </a:t>
            </a:r>
            <a:r>
              <a:rPr lang="en-GB" sz="1800" b="1" u="sng" dirty="0" err="1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  <a:hlinkClick r:id="rId2"/>
              </a:rPr>
              <a:t>Dweud</a:t>
            </a:r>
            <a:r>
              <a:rPr lang="en-GB" sz="1800" b="1" u="sng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  <a:hlinkClick r:id="rId2"/>
              </a:rPr>
              <a:t>: </a:t>
            </a:r>
            <a:r>
              <a:rPr lang="en-GB" sz="1800" b="1" u="sng" dirty="0" err="1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  <a:hlinkClick r:id="rId2"/>
              </a:rPr>
              <a:t>Dilyniant</a:t>
            </a:r>
            <a:r>
              <a:rPr lang="en-GB" sz="1800" b="1" u="sng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  <a:hlinkClick r:id="rId2"/>
              </a:rPr>
              <a:t> 2025</a:t>
            </a:r>
            <a:endParaRPr lang="en-GB" sz="1800" b="1" u="sng" dirty="0">
              <a:solidFill>
                <a:srgbClr val="467886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endParaRPr lang="en-GB" b="1" u="sng" dirty="0">
              <a:solidFill>
                <a:srgbClr val="467886"/>
              </a:solidFill>
              <a:latin typeface="Aptos" panose="020B000402020202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5066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A04D4-0B4A-BEBD-2FE5-B2693F87E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Sylfaen Newydd Mis Medi 2025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D87232-0A22-D01F-5DF7-F077635821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pPr marL="0" indent="0">
              <a:buNone/>
            </a:pPr>
            <a:r>
              <a:rPr lang="en-GB" dirty="0">
                <a:hlinkClick r:id="rId2"/>
              </a:rPr>
              <a:t>https://dysgucymraeg.cymru/dysgu/cwrs/d4064f2f-6335-f011-8d7f-b4dbdbefd1c2/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>
                <a:hlinkClick r:id="rId3"/>
              </a:rPr>
              <a:t>https://learnwelsh.cymru/learning/course/d4064f2f-6335-f011-8d7f-b4dbdbefd1c2/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0655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FAEF28A3-012D-4640-B8B8-1EF6EAF723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3B2F1C2-14D3-4A53-B329-323795BCFD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y-GB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94E879E-1515-4211-8F1B-B68A92B2C2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y-GB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F7137E7D-1F4E-498A-97D1-0E1FE6FC6F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y-GB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1375183-B6E5-43E0-B28F-39EC90838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y-GB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267F36BD-A8AF-4304-A662-1007CC1748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y-GB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5D9095F-2809-4A90-A032-250AC21C3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y-GB"/>
            </a:p>
          </p:txBody>
        </p:sp>
        <p:sp>
          <p:nvSpPr>
            <p:cNvPr id="35" name="Freeform 5">
              <a:extLst>
                <a:ext uri="{FF2B5EF4-FFF2-40B4-BE49-F238E27FC236}">
                  <a16:creationId xmlns:a16="http://schemas.microsoft.com/office/drawing/2014/main" id="{9027D7BF-C282-4477-A406-245C3F26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y-GB"/>
            </a:p>
          </p:txBody>
        </p:sp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AC3C43D8-426E-472E-A8E8-C41BF7A876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cy-GB"/>
            </a:p>
          </p:txBody>
        </p:sp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52DCAE0E-B8DE-4C42-A48F-FA0C8345AC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cy-GB"/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59647F54-801D-44AB-8284-EDDFF77631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y-GB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56981798-4550-46DA-9172-4846E2FB66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82EB7D3-3AD8-4ED1-9E1A-2906E1463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flipH="1">
            <a:off x="423335" y="404829"/>
            <a:ext cx="4478865" cy="60536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y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FAD943-6314-8B4F-A9FE-6EEDFA5E9ED1}"/>
              </a:ext>
            </a:extLst>
          </p:cNvPr>
          <p:cNvSpPr txBox="1"/>
          <p:nvPr/>
        </p:nvSpPr>
        <p:spPr>
          <a:xfrm>
            <a:off x="561110" y="2603500"/>
            <a:ext cx="407267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hlinkClick r:id="rId3"/>
              </a:rPr>
              <a:t>https://eisteddfod.cymru/yrwyl/2025/cystadlu/maes-d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Picture 4" descr="A group of people in clothing under umbrellas&#10;&#10;AI-generated content may be incorrect.">
            <a:extLst>
              <a:ext uri="{FF2B5EF4-FFF2-40B4-BE49-F238E27FC236}">
                <a16:creationId xmlns:a16="http://schemas.microsoft.com/office/drawing/2014/main" id="{B26D379A-4EB1-D466-FD5E-11DD9545AC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5876" r="10053"/>
          <a:stretch/>
        </p:blipFill>
        <p:spPr>
          <a:xfrm>
            <a:off x="5120117" y="461681"/>
            <a:ext cx="6585549" cy="5934638"/>
          </a:xfrm>
          <a:custGeom>
            <a:avLst/>
            <a:gdLst/>
            <a:ahLst/>
            <a:cxnLst/>
            <a:rect l="l" t="t" r="r" b="b"/>
            <a:pathLst>
              <a:path w="6585549" h="5934638">
                <a:moveTo>
                  <a:pt x="225406" y="0"/>
                </a:moveTo>
                <a:lnTo>
                  <a:pt x="6585549" y="0"/>
                </a:lnTo>
                <a:lnTo>
                  <a:pt x="6585549" y="5934638"/>
                </a:lnTo>
                <a:lnTo>
                  <a:pt x="226600" y="5934638"/>
                </a:lnTo>
                <a:lnTo>
                  <a:pt x="214529" y="5856373"/>
                </a:lnTo>
                <a:lnTo>
                  <a:pt x="203238" y="5780097"/>
                </a:lnTo>
                <a:lnTo>
                  <a:pt x="191320" y="5689292"/>
                </a:lnTo>
                <a:lnTo>
                  <a:pt x="177049" y="5581536"/>
                </a:lnTo>
                <a:lnTo>
                  <a:pt x="161995" y="5462279"/>
                </a:lnTo>
                <a:lnTo>
                  <a:pt x="146156" y="5327888"/>
                </a:lnTo>
                <a:lnTo>
                  <a:pt x="129376" y="5181389"/>
                </a:lnTo>
                <a:lnTo>
                  <a:pt x="112596" y="5022177"/>
                </a:lnTo>
                <a:lnTo>
                  <a:pt x="95503" y="4852675"/>
                </a:lnTo>
                <a:lnTo>
                  <a:pt x="79664" y="4669854"/>
                </a:lnTo>
                <a:lnTo>
                  <a:pt x="64453" y="4478558"/>
                </a:lnTo>
                <a:lnTo>
                  <a:pt x="50652" y="4276365"/>
                </a:lnTo>
                <a:lnTo>
                  <a:pt x="37480" y="4065697"/>
                </a:lnTo>
                <a:lnTo>
                  <a:pt x="25091" y="3845949"/>
                </a:lnTo>
                <a:lnTo>
                  <a:pt x="20700" y="3733351"/>
                </a:lnTo>
                <a:lnTo>
                  <a:pt x="15838" y="3618331"/>
                </a:lnTo>
                <a:lnTo>
                  <a:pt x="11291" y="3501495"/>
                </a:lnTo>
                <a:lnTo>
                  <a:pt x="8311" y="3384054"/>
                </a:lnTo>
                <a:lnTo>
                  <a:pt x="5645" y="3264191"/>
                </a:lnTo>
                <a:lnTo>
                  <a:pt x="2822" y="3143118"/>
                </a:lnTo>
                <a:lnTo>
                  <a:pt x="941" y="3019623"/>
                </a:lnTo>
                <a:lnTo>
                  <a:pt x="941" y="2894918"/>
                </a:lnTo>
                <a:lnTo>
                  <a:pt x="0" y="2769001"/>
                </a:lnTo>
                <a:lnTo>
                  <a:pt x="941" y="2641874"/>
                </a:lnTo>
                <a:lnTo>
                  <a:pt x="2822" y="2512931"/>
                </a:lnTo>
                <a:lnTo>
                  <a:pt x="4547" y="2383988"/>
                </a:lnTo>
                <a:lnTo>
                  <a:pt x="8311" y="2253229"/>
                </a:lnTo>
                <a:lnTo>
                  <a:pt x="12232" y="2121259"/>
                </a:lnTo>
                <a:lnTo>
                  <a:pt x="16779" y="1989289"/>
                </a:lnTo>
                <a:lnTo>
                  <a:pt x="23209" y="1856108"/>
                </a:lnTo>
                <a:lnTo>
                  <a:pt x="30893" y="1721716"/>
                </a:lnTo>
                <a:lnTo>
                  <a:pt x="38264" y="1586720"/>
                </a:lnTo>
                <a:lnTo>
                  <a:pt x="47673" y="1451723"/>
                </a:lnTo>
                <a:lnTo>
                  <a:pt x="58964" y="1314910"/>
                </a:lnTo>
                <a:lnTo>
                  <a:pt x="70255" y="1179913"/>
                </a:lnTo>
                <a:lnTo>
                  <a:pt x="83271" y="1042495"/>
                </a:lnTo>
                <a:lnTo>
                  <a:pt x="97542" y="904471"/>
                </a:lnTo>
                <a:lnTo>
                  <a:pt x="112596" y="768263"/>
                </a:lnTo>
                <a:lnTo>
                  <a:pt x="130160" y="630240"/>
                </a:lnTo>
                <a:lnTo>
                  <a:pt x="148978" y="492821"/>
                </a:lnTo>
                <a:lnTo>
                  <a:pt x="167640" y="354798"/>
                </a:lnTo>
                <a:lnTo>
                  <a:pt x="189438" y="217380"/>
                </a:lnTo>
                <a:lnTo>
                  <a:pt x="211706" y="80567"/>
                </a:lnTo>
                <a:close/>
              </a:path>
            </a:pathLst>
          </a:custGeom>
        </p:spPr>
      </p:pic>
      <p:sp>
        <p:nvSpPr>
          <p:cNvPr id="28" name="Freeform 5">
            <a:extLst>
              <a:ext uri="{FF2B5EF4-FFF2-40B4-BE49-F238E27FC236}">
                <a16:creationId xmlns:a16="http://schemas.microsoft.com/office/drawing/2014/main" id="{2D529E20-662F-4915-ACD7-970C026FD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677511" flipH="1">
            <a:off x="3545327" y="190332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/>
          <a:lstStyle/>
          <a:p>
            <a:endParaRPr lang="cy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BE2EA1-B4C2-202F-540A-7B77B668FC3A}"/>
              </a:ext>
            </a:extLst>
          </p:cNvPr>
          <p:cNvSpPr txBox="1"/>
          <p:nvPr/>
        </p:nvSpPr>
        <p:spPr>
          <a:xfrm>
            <a:off x="9319099" y="6657945"/>
            <a:ext cx="2872901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cy-GB" sz="700">
                <a:solidFill>
                  <a:srgbClr val="FFFFFF"/>
                </a:solidFill>
                <a:hlinkClick r:id="rId5" tooltip="https://www.flickr.com/photos/litwales_llencymru/950114128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cy-GB" sz="700">
                <a:solidFill>
                  <a:srgbClr val="FFFFFF"/>
                </a:solidFill>
              </a:rPr>
              <a:t> by Unknown Author is licensed under </a:t>
            </a:r>
            <a:r>
              <a:rPr lang="cy-GB" sz="700">
                <a:solidFill>
                  <a:srgbClr val="FFFFFF"/>
                </a:solidFill>
                <a:hlinkClick r:id="rId6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cy-GB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451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with text and images&#10;&#10;AI-generated content may be incorrect.">
            <a:extLst>
              <a:ext uri="{FF2B5EF4-FFF2-40B4-BE49-F238E27FC236}">
                <a16:creationId xmlns:a16="http://schemas.microsoft.com/office/drawing/2014/main" id="{A8DFAEE8-D673-54D6-4909-28EDCADA60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1572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00B63-1CBB-0FFB-8CDF-30C3B85CA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I’ch </a:t>
            </a:r>
            <a:r>
              <a:rPr lang="en-GB" dirty="0" err="1"/>
              <a:t>helpu</a:t>
            </a:r>
            <a:r>
              <a:rPr lang="en-GB" dirty="0"/>
              <a:t> chi!</a:t>
            </a:r>
            <a:endParaRPr lang="cy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27708E-3C1A-0CE0-78B0-6973793D19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886" y="2603500"/>
            <a:ext cx="10943771" cy="409824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GB" sz="2000">
                <a:latin typeface="Aptos" panose="020B0004020202020204" pitchFamily="34" charset="0"/>
              </a:rPr>
              <a:t>Mynediad</a:t>
            </a:r>
            <a:r>
              <a:rPr lang="en-GB" sz="2000" dirty="0">
                <a:latin typeface="Aptos" panose="020B0004020202020204" pitchFamily="34" charset="0"/>
              </a:rPr>
              <a:t>					</a:t>
            </a:r>
            <a:r>
              <a:rPr lang="en-GB" sz="2000" dirty="0">
                <a:latin typeface="Aptos" panose="020B0004020202020204" pitchFamily="34" charset="0"/>
                <a:hlinkClick r:id="rId2"/>
              </a:rPr>
              <a:t>https://www.youtube.com/watch?v=UxxbORfXqRc&amp;list=PLAXFFbL48HbJm6hvCEkMUMLl9MmGiwt7B</a:t>
            </a:r>
            <a:endParaRPr lang="en-GB" sz="2000" dirty="0"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n-GB" sz="2000" dirty="0">
                <a:latin typeface="Aptos" panose="020B0004020202020204" pitchFamily="34" charset="0"/>
              </a:rPr>
              <a:t>Sylfaen					</a:t>
            </a:r>
            <a:r>
              <a:rPr lang="en-GB" sz="2000" dirty="0">
                <a:latin typeface="Aptos" panose="020B0004020202020204" pitchFamily="34" charset="0"/>
                <a:hlinkClick r:id="rId3"/>
              </a:rPr>
              <a:t>https://www.youtube.com/watch?v=L0dV1aFw7uE&amp;list=PLAXFFbL48HbIVDI7ezZ3hhrU1SJUQmEcv</a:t>
            </a:r>
            <a:endParaRPr lang="en-GB" sz="2000" dirty="0"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n-GB" sz="2000" dirty="0">
                <a:latin typeface="Aptos" panose="020B0004020202020204" pitchFamily="34" charset="0"/>
              </a:rPr>
              <a:t>Duolingo						</a:t>
            </a:r>
            <a:r>
              <a:rPr lang="en-GB" sz="2000" dirty="0">
                <a:latin typeface="Aptos" panose="020B0004020202020204" pitchFamily="34" charset="0"/>
                <a:hlinkClick r:id="rId4"/>
              </a:rPr>
              <a:t>https://www.duolingo.com/course/cy/en/Learn-Welsh</a:t>
            </a:r>
            <a:endParaRPr lang="en-GB" sz="2000" dirty="0"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n-GB" sz="2000" dirty="0">
                <a:latin typeface="Aptos" panose="020B0004020202020204" pitchFamily="34" charset="0"/>
              </a:rPr>
              <a:t>Say </a:t>
            </a:r>
            <a:r>
              <a:rPr lang="cy-GB" sz="2000" dirty="0">
                <a:latin typeface="Aptos" panose="020B0004020202020204" pitchFamily="34" charset="0"/>
              </a:rPr>
              <a:t>Something in Welsh			</a:t>
            </a:r>
            <a:r>
              <a:rPr lang="cy-GB" sz="2000" dirty="0">
                <a:latin typeface="Aptos" panose="020B0004020202020204" pitchFamily="34" charset="0"/>
                <a:hlinkClick r:id="rId5"/>
              </a:rPr>
              <a:t>https://en.saysomethingin.com/welsh/level1</a:t>
            </a:r>
            <a:endParaRPr lang="cy-GB" sz="2000" dirty="0"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cy-GB" sz="2000" dirty="0">
                <a:latin typeface="Aptos" panose="020B0004020202020204" pitchFamily="34" charset="0"/>
              </a:rPr>
              <a:t>bbc.co.uk/dysgucymraeg		</a:t>
            </a:r>
            <a:r>
              <a:rPr lang="cy-GB" sz="2000" dirty="0">
                <a:latin typeface="Aptos" panose="020B0004020202020204" pitchFamily="34" charset="0"/>
                <a:hlinkClick r:id="rId6"/>
              </a:rPr>
              <a:t>https://www.bbc.co.uk/cymrufyw</a:t>
            </a:r>
            <a:endParaRPr lang="cy-GB" sz="2000" dirty="0"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cy-GB" sz="2000" dirty="0">
                <a:latin typeface="Aptos" panose="020B0004020202020204" pitchFamily="34" charset="0"/>
                <a:hlinkClick r:id="rId7"/>
              </a:rPr>
              <a:t>(20+) ‪#‎</a:t>
            </a:r>
            <a:r>
              <a:rPr lang="cy-GB" sz="2000" dirty="0" err="1">
                <a:latin typeface="Aptos" panose="020B0004020202020204" pitchFamily="34" charset="0"/>
                <a:hlinkClick r:id="rId7"/>
              </a:rPr>
              <a:t>doctorcymraeg</a:t>
            </a:r>
            <a:r>
              <a:rPr lang="cy-GB" sz="2000" dirty="0">
                <a:latin typeface="Aptos" panose="020B0004020202020204" pitchFamily="34" charset="0"/>
                <a:hlinkClick r:id="rId7"/>
              </a:rPr>
              <a:t>‬ - Archwilio | Facebook</a:t>
            </a:r>
            <a:endParaRPr lang="cy-GB" sz="2000" dirty="0">
              <a:latin typeface="Aptos" panose="020B00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hlinkClick r:id="rId8"/>
              </a:rPr>
              <a:t>https://www.valeofglamorgan.gov.uk/en/enjoying/Libraries/Libraries.aspx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hlinkClick r:id="rId9"/>
              </a:rPr>
              <a:t>https://community-courses.memrise.com/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cy-GB" sz="2000" dirty="0">
                <a:latin typeface="Aptos" panose="020B0004020202020204" pitchFamily="34" charset="0"/>
                <a:hlinkClick r:id="rId10"/>
              </a:rPr>
              <a:t>https://dysgucymraeg.cymru/media/17999/calendr-24-25-cymraeg-medi.pdf</a:t>
            </a:r>
            <a:endParaRPr lang="cy-GB" sz="2000" dirty="0"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cy-GB" sz="2000" dirty="0">
                <a:latin typeface="Aptos" panose="020B0004020202020204" pitchFamily="34" charset="0"/>
                <a:hlinkClick r:id="rId11"/>
              </a:rPr>
              <a:t>https://dysgucymraeg.cymru/media/17998/calendar-24-25-saesneg-medi.pdf</a:t>
            </a:r>
            <a:endParaRPr lang="cy-GB" sz="2000" dirty="0">
              <a:latin typeface="Aptos" panose="020B00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cy-GB" sz="2800" dirty="0"/>
          </a:p>
          <a:p>
            <a:pPr marL="0" indent="0">
              <a:buNone/>
            </a:pPr>
            <a:endParaRPr lang="cy-GB" sz="2800" dirty="0"/>
          </a:p>
          <a:p>
            <a:endParaRPr lang="cy-GB" sz="2800" dirty="0"/>
          </a:p>
          <a:p>
            <a:endParaRPr lang="cy-GB" sz="2800" dirty="0"/>
          </a:p>
          <a:p>
            <a:pPr marL="0" indent="0">
              <a:buNone/>
            </a:pPr>
            <a:endParaRPr lang="cy-GB" sz="2800" dirty="0"/>
          </a:p>
          <a:p>
            <a:endParaRPr lang="cy-GB" sz="2800" dirty="0"/>
          </a:p>
          <a:p>
            <a:pPr marL="0" indent="0">
              <a:buNone/>
            </a:pPr>
            <a:endParaRPr lang="cy-GB" sz="2800" dirty="0"/>
          </a:p>
          <a:p>
            <a:endParaRPr lang="cy-GB" sz="2800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74584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4" name="Rectangle 2063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21865FA-DDA3-C573-4EEA-8FF01B24EC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40" r="-1" b="17125"/>
          <a:stretch/>
        </p:blipFill>
        <p:spPr bwMode="auto"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2066" name="Freeform: Shape 2065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068" name="Freeform: Shape 2067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B50A63-A635-F08C-43F2-816ED69A0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5728"/>
          </a:xfrm>
        </p:spPr>
        <p:txBody>
          <a:bodyPr anchor="b">
            <a:normAutofit/>
          </a:bodyPr>
          <a:lstStyle/>
          <a:p>
            <a:r>
              <a:rPr lang="en-GB" sz="2800"/>
              <a:t>Clwb Gemau</a:t>
            </a:r>
            <a:endParaRPr lang="cy-GB" sz="2800"/>
          </a:p>
        </p:txBody>
      </p:sp>
      <p:sp>
        <p:nvSpPr>
          <p:cNvPr id="2070" name="Rectangle 2069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72" name="Rectangle 2071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54" name="Content Placeholder 2053">
            <a:extLst>
              <a:ext uri="{FF2B5EF4-FFF2-40B4-BE49-F238E27FC236}">
                <a16:creationId xmlns:a16="http://schemas.microsoft.com/office/drawing/2014/main" id="{CDC0A629-7276-AEC4-021F-E145006714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r>
              <a:rPr lang="en-US" sz="1700" dirty="0"/>
              <a:t>Dych chi’n hoffi chwarae </a:t>
            </a:r>
            <a:r>
              <a:rPr lang="en-US" sz="1700" dirty="0" err="1"/>
              <a:t>gemau</a:t>
            </a:r>
            <a:r>
              <a:rPr lang="en-US" sz="1700" dirty="0"/>
              <a:t> </a:t>
            </a:r>
            <a:r>
              <a:rPr lang="en-US" sz="1700" dirty="0" err="1"/>
              <a:t>bwrdd</a:t>
            </a:r>
            <a:r>
              <a:rPr lang="en-US" sz="1700" dirty="0"/>
              <a:t>?    </a:t>
            </a:r>
          </a:p>
          <a:p>
            <a:r>
              <a:rPr lang="en-US" sz="1700" dirty="0"/>
              <a:t>Os oes diddordeb, </a:t>
            </a:r>
            <a:r>
              <a:rPr lang="en-US" sz="1700" dirty="0" err="1"/>
              <a:t>cysyllta</a:t>
            </a:r>
            <a:r>
              <a:rPr lang="en-US" sz="1700" dirty="0"/>
              <a:t> â fi neu Nick Farnham (</a:t>
            </a:r>
            <a:r>
              <a:rPr lang="en-US" sz="1700" dirty="0" err="1"/>
              <a:t>isod</a:t>
            </a:r>
            <a:r>
              <a:rPr lang="en-US" sz="1700" dirty="0"/>
              <a:t>)</a:t>
            </a:r>
          </a:p>
          <a:p>
            <a:r>
              <a:rPr lang="cy-GB" sz="1700" b="1" i="0" dirty="0">
                <a:effectLst/>
                <a:latin typeface="Segoe UI" panose="020B0502040204020203" pitchFamily="34" charset="0"/>
              </a:rPr>
              <a:t>nvfarnham@googlemail.com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26509714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82" name="Rectangle 5181">
            <a:extLst>
              <a:ext uri="{FF2B5EF4-FFF2-40B4-BE49-F238E27FC236}">
                <a16:creationId xmlns:a16="http://schemas.microsoft.com/office/drawing/2014/main" id="{BB7169B8-2507-43F4-A148-FA791CD9C6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6A3685-E87E-8FBC-30C4-3EBFC568C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19967"/>
            <a:ext cx="5257801" cy="2413971"/>
          </a:xfrm>
        </p:spPr>
        <p:txBody>
          <a:bodyPr anchor="b">
            <a:normAutofit/>
          </a:bodyPr>
          <a:lstStyle/>
          <a:p>
            <a:r>
              <a:rPr lang="en-GB" sz="5600" b="1"/>
              <a:t>Nant Gwrtheyrn</a:t>
            </a:r>
          </a:p>
        </p:txBody>
      </p:sp>
      <p:cxnSp>
        <p:nvCxnSpPr>
          <p:cNvPr id="5184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3622" y="381934"/>
            <a:ext cx="0" cy="6476066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4" name="Picture 4" descr="Photo">
            <a:extLst>
              <a:ext uri="{FF2B5EF4-FFF2-40B4-BE49-F238E27FC236}">
                <a16:creationId xmlns:a16="http://schemas.microsoft.com/office/drawing/2014/main" id="{A6C009A6-7BD8-4B35-C1CA-A09FCA6D0F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370" b="2"/>
          <a:stretch/>
        </p:blipFill>
        <p:spPr bwMode="auto">
          <a:xfrm>
            <a:off x="1768574" y="1579989"/>
            <a:ext cx="2800383" cy="2800383"/>
          </a:xfrm>
          <a:custGeom>
            <a:avLst/>
            <a:gdLst/>
            <a:ahLst/>
            <a:cxnLst/>
            <a:rect l="l" t="t" r="r" b="b"/>
            <a:pathLst>
              <a:path w="2242226" h="2242226">
                <a:moveTo>
                  <a:pt x="1121113" y="0"/>
                </a:moveTo>
                <a:cubicBezTo>
                  <a:pt x="1740287" y="0"/>
                  <a:pt x="2242226" y="501939"/>
                  <a:pt x="2242226" y="1121113"/>
                </a:cubicBezTo>
                <a:cubicBezTo>
                  <a:pt x="2242226" y="1740287"/>
                  <a:pt x="1740287" y="2242226"/>
                  <a:pt x="1121113" y="2242226"/>
                </a:cubicBezTo>
                <a:cubicBezTo>
                  <a:pt x="501939" y="2242226"/>
                  <a:pt x="0" y="1740287"/>
                  <a:pt x="0" y="1121113"/>
                </a:cubicBezTo>
                <a:cubicBezTo>
                  <a:pt x="0" y="501939"/>
                  <a:pt x="501939" y="0"/>
                  <a:pt x="1121113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85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0293" y="792305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181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61406" y="92592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183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0543" y="1516132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A2561F-1548-F72B-45A0-D01FCE3839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9332" y="0"/>
            <a:ext cx="6363567" cy="6609717"/>
          </a:xfrm>
        </p:spPr>
        <p:txBody>
          <a:bodyPr anchor="b">
            <a:noAutofit/>
          </a:bodyPr>
          <a:lstStyle/>
          <a:p>
            <a:pPr marL="0" indent="0">
              <a:buNone/>
            </a:pPr>
            <a:r>
              <a:rPr lang="en-GB" sz="2400" b="0" i="0" u="none" strike="noStrike" baseline="0" dirty="0" err="1">
                <a:solidFill>
                  <a:schemeClr val="tx1">
                    <a:alpha val="80000"/>
                  </a:schemeClr>
                </a:solidFill>
                <a:latin typeface="OpenSans-Regular"/>
              </a:rPr>
              <a:t>Cyrsiau</a:t>
            </a:r>
            <a:r>
              <a:rPr lang="en-GB" sz="2400" b="0" i="0" u="none" strike="noStrike" baseline="0" dirty="0">
                <a:solidFill>
                  <a:schemeClr val="tx1">
                    <a:alpha val="80000"/>
                  </a:schemeClr>
                </a:solidFill>
                <a:latin typeface="OpenSans-Regular"/>
              </a:rPr>
              <a:t> </a:t>
            </a:r>
            <a:r>
              <a:rPr lang="en-GB" sz="2400" b="0" i="0" u="none" strike="noStrike" baseline="0" dirty="0" err="1">
                <a:solidFill>
                  <a:schemeClr val="tx1">
                    <a:alpha val="80000"/>
                  </a:schemeClr>
                </a:solidFill>
                <a:latin typeface="OpenSans-Regular"/>
              </a:rPr>
              <a:t>preswyl</a:t>
            </a:r>
            <a:r>
              <a:rPr lang="en-GB" sz="2400" b="0" i="0" u="none" strike="noStrike" baseline="0" dirty="0">
                <a:solidFill>
                  <a:schemeClr val="tx1">
                    <a:alpha val="80000"/>
                  </a:schemeClr>
                </a:solidFill>
                <a:latin typeface="OpenSans-Regular"/>
              </a:rPr>
              <a:t> a </a:t>
            </a:r>
            <a:r>
              <a:rPr lang="en-GB" sz="2400" b="0" i="0" u="none" strike="noStrike" baseline="0" dirty="0" err="1">
                <a:solidFill>
                  <a:schemeClr val="tx1">
                    <a:alpha val="80000"/>
                  </a:schemeClr>
                </a:solidFill>
                <a:latin typeface="OpenSans-Regular"/>
              </a:rPr>
              <a:t>rhithiol</a:t>
            </a:r>
            <a:r>
              <a:rPr lang="en-GB" sz="2400" b="0" i="0" u="none" strike="noStrike" baseline="0" dirty="0">
                <a:solidFill>
                  <a:schemeClr val="tx1">
                    <a:alpha val="80000"/>
                  </a:schemeClr>
                </a:solidFill>
                <a:latin typeface="OpenSans-Regular"/>
              </a:rPr>
              <a:t> ar gael!</a:t>
            </a:r>
          </a:p>
          <a:p>
            <a:pPr marL="0" indent="0">
              <a:buNone/>
            </a:pPr>
            <a:r>
              <a:rPr lang="en-GB" sz="2400" b="0" i="0" u="none" strike="noStrike" baseline="0" dirty="0" err="1">
                <a:solidFill>
                  <a:schemeClr val="tx1">
                    <a:alpha val="80000"/>
                  </a:schemeClr>
                </a:solidFill>
                <a:latin typeface="OpenSans-Regular"/>
              </a:rPr>
              <a:t>Cyrsiau</a:t>
            </a:r>
            <a:r>
              <a:rPr lang="en-GB" sz="2400" b="0" i="0" u="none" strike="noStrike" baseline="0" dirty="0">
                <a:solidFill>
                  <a:schemeClr val="tx1">
                    <a:alpha val="80000"/>
                  </a:schemeClr>
                </a:solidFill>
                <a:latin typeface="OpenSans-Regular"/>
              </a:rPr>
              <a:t> dan </a:t>
            </a:r>
            <a:r>
              <a:rPr lang="en-GB" sz="2400" b="0" i="0" u="none" strike="noStrike" baseline="0" dirty="0" err="1">
                <a:solidFill>
                  <a:schemeClr val="tx1">
                    <a:alpha val="80000"/>
                  </a:schemeClr>
                </a:solidFill>
                <a:latin typeface="OpenSans-Regular"/>
              </a:rPr>
              <a:t>ofal</a:t>
            </a:r>
            <a:r>
              <a:rPr lang="en-GB" sz="2400" b="0" i="0" u="none" strike="noStrike" baseline="0" dirty="0">
                <a:solidFill>
                  <a:schemeClr val="tx1">
                    <a:alpha val="80000"/>
                  </a:schemeClr>
                </a:solidFill>
                <a:latin typeface="OpenSans-Regular"/>
              </a:rPr>
              <a:t> </a:t>
            </a:r>
            <a:r>
              <a:rPr lang="en-GB" sz="2400" b="0" i="0" u="none" strike="noStrike" baseline="0" dirty="0" err="1">
                <a:solidFill>
                  <a:schemeClr val="tx1">
                    <a:alpha val="80000"/>
                  </a:schemeClr>
                </a:solidFill>
                <a:latin typeface="OpenSans-Regular"/>
              </a:rPr>
              <a:t>tiwtoriaid</a:t>
            </a:r>
            <a:r>
              <a:rPr lang="en-GB" sz="2400" b="0" i="0" u="none" strike="noStrike" baseline="0" dirty="0">
                <a:solidFill>
                  <a:schemeClr val="tx1">
                    <a:alpha val="80000"/>
                  </a:schemeClr>
                </a:solidFill>
                <a:latin typeface="OpenSans-Regular"/>
              </a:rPr>
              <a:t> </a:t>
            </a:r>
            <a:r>
              <a:rPr lang="en-GB" sz="2400" b="0" i="0" u="none" strike="noStrike" baseline="0" dirty="0" err="1">
                <a:solidFill>
                  <a:schemeClr val="tx1">
                    <a:alpha val="80000"/>
                  </a:schemeClr>
                </a:solidFill>
                <a:latin typeface="OpenSans-Regular"/>
              </a:rPr>
              <a:t>profiadol</a:t>
            </a:r>
            <a:r>
              <a:rPr lang="en-GB" sz="2400" b="0" i="0" u="none" strike="noStrike" baseline="0" dirty="0">
                <a:solidFill>
                  <a:schemeClr val="tx1">
                    <a:alpha val="80000"/>
                  </a:schemeClr>
                </a:solidFill>
                <a:latin typeface="OpenSans-Regular"/>
              </a:rPr>
              <a:t>, ar </a:t>
            </a:r>
            <a:r>
              <a:rPr lang="en-GB" sz="2400" b="0" i="0" u="none" strike="noStrike" baseline="0" dirty="0" err="1">
                <a:solidFill>
                  <a:schemeClr val="tx1">
                    <a:alpha val="80000"/>
                  </a:schemeClr>
                </a:solidFill>
                <a:latin typeface="OpenSans-Regular"/>
              </a:rPr>
              <a:t>lefelau</a:t>
            </a:r>
            <a:r>
              <a:rPr lang="en-GB" sz="2400" b="0" i="0" u="none" strike="noStrike" baseline="0" dirty="0">
                <a:solidFill>
                  <a:schemeClr val="tx1">
                    <a:alpha val="80000"/>
                  </a:schemeClr>
                </a:solidFill>
                <a:latin typeface="OpenSans-Regular"/>
              </a:rPr>
              <a:t> </a:t>
            </a:r>
            <a:r>
              <a:rPr lang="en-GB" sz="2400" b="1" i="0" u="none" strike="noStrike" baseline="0" dirty="0">
                <a:solidFill>
                  <a:schemeClr val="tx1">
                    <a:alpha val="80000"/>
                  </a:schemeClr>
                </a:solidFill>
                <a:latin typeface="OpenSans-Bold"/>
              </a:rPr>
              <a:t>Canolradd, Uwch </a:t>
            </a:r>
            <a:r>
              <a:rPr lang="en-GB" sz="2400" b="0" i="0" u="none" strike="noStrike" baseline="0" dirty="0">
                <a:solidFill>
                  <a:schemeClr val="tx1">
                    <a:alpha val="80000"/>
                  </a:schemeClr>
                </a:solidFill>
                <a:latin typeface="OpenSans-Regular"/>
              </a:rPr>
              <a:t>a </a:t>
            </a:r>
            <a:r>
              <a:rPr lang="en-GB" sz="2400" b="1" i="0" u="none" strike="noStrike" baseline="0" dirty="0" err="1">
                <a:solidFill>
                  <a:schemeClr val="tx1">
                    <a:alpha val="80000"/>
                  </a:schemeClr>
                </a:solidFill>
                <a:latin typeface="OpenSans-Bold"/>
              </a:rPr>
              <a:t>Gloywi</a:t>
            </a:r>
            <a:r>
              <a:rPr lang="en-GB" sz="2400" b="1" i="0" u="none" strike="noStrike" baseline="0" dirty="0">
                <a:solidFill>
                  <a:schemeClr val="tx1">
                    <a:alpha val="80000"/>
                  </a:schemeClr>
                </a:solidFill>
                <a:latin typeface="OpenSans-Bold"/>
              </a:rPr>
              <a:t> </a:t>
            </a:r>
            <a:r>
              <a:rPr lang="en-GB" sz="2400" b="0" i="0" u="none" strike="noStrike" baseline="0" dirty="0">
                <a:solidFill>
                  <a:schemeClr val="tx1">
                    <a:alpha val="80000"/>
                  </a:schemeClr>
                </a:solidFill>
                <a:latin typeface="OpenSans-Regular"/>
              </a:rPr>
              <a:t>dros </a:t>
            </a:r>
            <a:r>
              <a:rPr lang="en-GB" sz="2400" b="0" i="0" u="none" strike="noStrike" baseline="0" dirty="0" err="1">
                <a:solidFill>
                  <a:schemeClr val="tx1">
                    <a:alpha val="80000"/>
                  </a:schemeClr>
                </a:solidFill>
                <a:latin typeface="OpenSans-Regular"/>
              </a:rPr>
              <a:t>gyfnod</a:t>
            </a:r>
            <a:r>
              <a:rPr lang="en-GB" sz="2400" b="0" i="0" u="none" strike="noStrike" baseline="0" dirty="0">
                <a:solidFill>
                  <a:schemeClr val="tx1">
                    <a:alpha val="80000"/>
                  </a:schemeClr>
                </a:solidFill>
                <a:latin typeface="OpenSans-Regular"/>
              </a:rPr>
              <a:t> o 5 </a:t>
            </a:r>
            <a:r>
              <a:rPr lang="en-GB" sz="2400" b="0" i="0" u="none" strike="noStrike" baseline="0" dirty="0" err="1">
                <a:solidFill>
                  <a:schemeClr val="tx1">
                    <a:alpha val="80000"/>
                  </a:schemeClr>
                </a:solidFill>
                <a:latin typeface="OpenSans-Regular"/>
              </a:rPr>
              <a:t>niwrnod</a:t>
            </a:r>
            <a:r>
              <a:rPr lang="en-GB" sz="2400" b="0" i="0" u="none" strike="noStrike" baseline="0" dirty="0">
                <a:solidFill>
                  <a:schemeClr val="tx1">
                    <a:alpha val="80000"/>
                  </a:schemeClr>
                </a:solidFill>
                <a:latin typeface="OpenSans-Regular"/>
              </a:rPr>
              <a:t> (Llun – Gwener).</a:t>
            </a:r>
          </a:p>
          <a:p>
            <a:pPr marL="0" indent="0">
              <a:buNone/>
            </a:pPr>
            <a:r>
              <a:rPr lang="en-GB" sz="2400" b="1" i="0" u="none" strike="noStrike" baseline="0" dirty="0">
                <a:solidFill>
                  <a:schemeClr val="tx1">
                    <a:alpha val="80000"/>
                  </a:schemeClr>
                </a:solidFill>
                <a:latin typeface="OpenSans-Bold"/>
              </a:rPr>
              <a:t>WEDI EU CYLLIDO'N LLAWN!</a:t>
            </a:r>
          </a:p>
          <a:p>
            <a:pPr marL="0" indent="0">
              <a:buNone/>
            </a:pPr>
            <a:r>
              <a:rPr lang="en-GB" sz="2400" b="0" i="0" u="none" strike="noStrike" baseline="0" dirty="0">
                <a:solidFill>
                  <a:schemeClr val="tx1">
                    <a:alpha val="80000"/>
                  </a:schemeClr>
                </a:solidFill>
                <a:latin typeface="OpenSans-Regular"/>
              </a:rPr>
              <a:t>Residential and virtual courses available!</a:t>
            </a:r>
          </a:p>
          <a:p>
            <a:pPr marL="0" indent="0">
              <a:buNone/>
            </a:pPr>
            <a:r>
              <a:rPr lang="en-GB" sz="2400" b="1" i="1" u="none" strike="noStrike" baseline="0" dirty="0">
                <a:solidFill>
                  <a:schemeClr val="tx1">
                    <a:alpha val="80000"/>
                  </a:schemeClr>
                </a:solidFill>
                <a:latin typeface="OpenSans-BoldItalic"/>
              </a:rPr>
              <a:t>Intermediate, Advanced </a:t>
            </a:r>
            <a:r>
              <a:rPr lang="en-GB" sz="2400" b="0" i="1" u="none" strike="noStrike" baseline="0" dirty="0">
                <a:solidFill>
                  <a:schemeClr val="tx1">
                    <a:alpha val="80000"/>
                  </a:schemeClr>
                </a:solidFill>
                <a:latin typeface="OpenSans-Italic"/>
              </a:rPr>
              <a:t>and </a:t>
            </a:r>
            <a:r>
              <a:rPr lang="en-GB" sz="2400" b="1" i="1" u="none" strike="noStrike" baseline="0" dirty="0">
                <a:solidFill>
                  <a:schemeClr val="tx1">
                    <a:alpha val="80000"/>
                  </a:schemeClr>
                </a:solidFill>
                <a:latin typeface="OpenSans-BoldItalic"/>
              </a:rPr>
              <a:t>Proficiency </a:t>
            </a:r>
            <a:r>
              <a:rPr lang="en-GB" sz="2400" b="0" i="1" u="none" strike="noStrike" baseline="0" dirty="0">
                <a:solidFill>
                  <a:schemeClr val="tx1">
                    <a:alpha val="80000"/>
                  </a:schemeClr>
                </a:solidFill>
                <a:latin typeface="OpenSans-Italic"/>
              </a:rPr>
              <a:t>level, tutor-led courses available over a period of 5 days (Monday – Friday).</a:t>
            </a:r>
          </a:p>
          <a:p>
            <a:pPr marL="0" indent="0">
              <a:buNone/>
            </a:pPr>
            <a:r>
              <a:rPr lang="en-GB" sz="2400" b="1" i="1" u="none" strike="noStrike" baseline="0" dirty="0">
                <a:solidFill>
                  <a:schemeClr val="tx1">
                    <a:alpha val="80000"/>
                  </a:schemeClr>
                </a:solidFill>
                <a:latin typeface="OpenSans-BoldItalic"/>
              </a:rPr>
              <a:t>FULLY-FUNDED!</a:t>
            </a:r>
          </a:p>
          <a:p>
            <a:pPr marL="0" indent="0">
              <a:buNone/>
            </a:pPr>
            <a:r>
              <a:rPr lang="en-GB" sz="2400" b="0" i="1" u="none" strike="noStrike" baseline="0" dirty="0">
                <a:solidFill>
                  <a:schemeClr val="tx1">
                    <a:alpha val="80000"/>
                  </a:schemeClr>
                </a:solidFill>
                <a:latin typeface="OpenSans-Italic"/>
              </a:rPr>
              <a:t>Am fwy o </a:t>
            </a:r>
            <a:r>
              <a:rPr lang="en-GB" sz="2400" b="0" i="1" u="none" strike="noStrike" baseline="0" dirty="0" err="1">
                <a:solidFill>
                  <a:schemeClr val="tx1">
                    <a:alpha val="80000"/>
                  </a:schemeClr>
                </a:solidFill>
                <a:latin typeface="OpenSans-Italic"/>
              </a:rPr>
              <a:t>wybodaeth</a:t>
            </a:r>
            <a:r>
              <a:rPr lang="en-GB" sz="2400" b="0" i="1" u="none" strike="noStrike" baseline="0" dirty="0">
                <a:solidFill>
                  <a:schemeClr val="tx1">
                    <a:alpha val="80000"/>
                  </a:schemeClr>
                </a:solidFill>
                <a:latin typeface="OpenSans-Italic"/>
              </a:rPr>
              <a:t>, </a:t>
            </a:r>
            <a:r>
              <a:rPr lang="en-GB" sz="2400" b="0" i="1" u="none" strike="noStrike" baseline="0" dirty="0" err="1">
                <a:solidFill>
                  <a:schemeClr val="tx1">
                    <a:alpha val="80000"/>
                  </a:schemeClr>
                </a:solidFill>
                <a:latin typeface="OpenSans-Italic"/>
              </a:rPr>
              <a:t>cysylltwch</a:t>
            </a:r>
            <a:r>
              <a:rPr lang="en-GB" sz="2400" b="0" i="1" u="none" strike="noStrike" baseline="0" dirty="0">
                <a:solidFill>
                  <a:schemeClr val="tx1">
                    <a:alpha val="80000"/>
                  </a:schemeClr>
                </a:solidFill>
                <a:latin typeface="OpenSans-Italic"/>
              </a:rPr>
              <a:t> â ni </a:t>
            </a:r>
            <a:r>
              <a:rPr lang="en-GB" sz="2400" b="0" i="1" u="none" strike="noStrike" baseline="0" dirty="0" err="1">
                <a:solidFill>
                  <a:schemeClr val="tx1">
                    <a:alpha val="80000"/>
                  </a:schemeClr>
                </a:solidFill>
                <a:latin typeface="OpenSans-Italic"/>
              </a:rPr>
              <a:t>drwy</a:t>
            </a:r>
            <a:r>
              <a:rPr lang="en-GB" sz="2400" b="0" i="1" u="none" strike="noStrike" baseline="0" dirty="0">
                <a:solidFill>
                  <a:schemeClr val="tx1">
                    <a:alpha val="80000"/>
                  </a:schemeClr>
                </a:solidFill>
                <a:latin typeface="OpenSans-Italic"/>
              </a:rPr>
              <a:t> eich </a:t>
            </a:r>
            <a:r>
              <a:rPr lang="en-GB" sz="2400" b="0" i="1" u="none" strike="noStrike" baseline="0" dirty="0" err="1">
                <a:solidFill>
                  <a:schemeClr val="tx1">
                    <a:alpha val="80000"/>
                  </a:schemeClr>
                </a:solidFill>
                <a:latin typeface="OpenSans-Italic"/>
              </a:rPr>
              <a:t>cyflogwr</a:t>
            </a:r>
            <a:r>
              <a:rPr lang="en-GB" sz="2400" b="0" i="1" u="none" strike="noStrike" baseline="0" dirty="0">
                <a:solidFill>
                  <a:schemeClr val="tx1">
                    <a:alpha val="80000"/>
                  </a:schemeClr>
                </a:solidFill>
                <a:latin typeface="OpenSans-Italic"/>
              </a:rPr>
              <a:t> </a:t>
            </a:r>
            <a:r>
              <a:rPr lang="en-GB" sz="2400" b="0" i="1" u="none" strike="noStrike" baseline="0" dirty="0" err="1">
                <a:solidFill>
                  <a:schemeClr val="tx1">
                    <a:alpha val="80000"/>
                  </a:schemeClr>
                </a:solidFill>
                <a:latin typeface="OpenSans-Italic"/>
              </a:rPr>
              <a:t>drwy</a:t>
            </a:r>
            <a:r>
              <a:rPr lang="en-GB" sz="2400" b="0" i="1" u="none" strike="noStrike" baseline="0" dirty="0">
                <a:solidFill>
                  <a:schemeClr val="tx1">
                    <a:alpha val="80000"/>
                  </a:schemeClr>
                </a:solidFill>
                <a:latin typeface="OpenSans-Italic"/>
              </a:rPr>
              <a:t> e-</a:t>
            </a:r>
            <a:r>
              <a:rPr lang="en-GB" sz="2400" b="0" i="1" u="none" strike="noStrike" baseline="0" dirty="0" err="1">
                <a:solidFill>
                  <a:schemeClr val="tx1">
                    <a:alpha val="80000"/>
                  </a:schemeClr>
                </a:solidFill>
                <a:latin typeface="OpenSans-Italic"/>
              </a:rPr>
              <a:t>bostio</a:t>
            </a:r>
            <a:endParaRPr lang="en-GB" sz="2400" b="0" i="1" u="none" strike="noStrike" baseline="0" dirty="0">
              <a:solidFill>
                <a:schemeClr val="tx1">
                  <a:alpha val="80000"/>
                </a:schemeClr>
              </a:solidFill>
              <a:latin typeface="OpenSans-Italic"/>
            </a:endParaRPr>
          </a:p>
          <a:p>
            <a:pPr marL="0" indent="0">
              <a:buNone/>
            </a:pPr>
            <a:r>
              <a:rPr lang="en-GB" sz="2400" b="1" i="1" u="none" strike="noStrike" baseline="0" dirty="0">
                <a:solidFill>
                  <a:schemeClr val="tx1">
                    <a:alpha val="80000"/>
                  </a:schemeClr>
                </a:solidFill>
                <a:latin typeface="OpenSans-BoldItalic"/>
              </a:rPr>
              <a:t>cymraeggwaith@nantgwrtheyrn.org</a:t>
            </a:r>
          </a:p>
          <a:p>
            <a:pPr marL="0" indent="0">
              <a:buNone/>
            </a:pPr>
            <a:r>
              <a:rPr lang="en-GB" sz="2400" b="0" i="1" u="none" strike="noStrike" baseline="0" dirty="0">
                <a:solidFill>
                  <a:schemeClr val="tx1">
                    <a:alpha val="80000"/>
                  </a:schemeClr>
                </a:solidFill>
                <a:latin typeface="OpenSans-Italic"/>
              </a:rPr>
              <a:t>For more information, contact us through your employer by e-mailing</a:t>
            </a:r>
          </a:p>
          <a:p>
            <a:pPr marL="0" indent="0">
              <a:buNone/>
            </a:pPr>
            <a:r>
              <a:rPr lang="en-GB" sz="2400" b="1" i="1" u="none" strike="noStrike" baseline="0" dirty="0">
                <a:solidFill>
                  <a:schemeClr val="tx1">
                    <a:alpha val="80000"/>
                  </a:schemeClr>
                </a:solidFill>
                <a:latin typeface="OpenSans-BoldItalic"/>
              </a:rPr>
              <a:t>cymraeggwaith@nantgwrtheyrn.org</a:t>
            </a:r>
            <a:endParaRPr lang="en-GB" sz="2400" dirty="0">
              <a:solidFill>
                <a:schemeClr val="tx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221723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517D13D9DEB624DBB67116FBA27127E" ma:contentTypeVersion="6" ma:contentTypeDescription="Create a new document." ma:contentTypeScope="" ma:versionID="48443cf82d376b955e7f80e9f87f6e11">
  <xsd:schema xmlns:xsd="http://www.w3.org/2001/XMLSchema" xmlns:xs="http://www.w3.org/2001/XMLSchema" xmlns:p="http://schemas.microsoft.com/office/2006/metadata/properties" xmlns:ns3="588622cc-0d1d-43b2-abdb-a534565a660c" targetNamespace="http://schemas.microsoft.com/office/2006/metadata/properties" ma:root="true" ma:fieldsID="7c55e1df5fd1370b58f2c9e0995fffa8" ns3:_="">
    <xsd:import namespace="588622cc-0d1d-43b2-abdb-a534565a660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8622cc-0d1d-43b2-abdb-a534565a660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709342C-18E5-4DD2-9E21-A7BB725EA6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88622cc-0d1d-43b2-abdb-a534565a660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11569C0-BC56-459A-A231-1970CAA23D1A}">
  <ds:schemaRefs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588622cc-0d1d-43b2-abdb-a534565a660c"/>
    <ds:schemaRef ds:uri="http://purl.org/dc/elements/1.1/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AC4F124E-F234-474D-9A3B-CACF60DE2DD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21873</TotalTime>
  <Words>516</Words>
  <Application>Microsoft Office PowerPoint</Application>
  <PresentationFormat>Widescreen</PresentationFormat>
  <Paragraphs>76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7" baseType="lpstr">
      <vt:lpstr>Aptos</vt:lpstr>
      <vt:lpstr>Arial</vt:lpstr>
      <vt:lpstr>Calibri</vt:lpstr>
      <vt:lpstr>Calibri Light</vt:lpstr>
      <vt:lpstr>Century Gothic</vt:lpstr>
      <vt:lpstr>OpenSans-Bold</vt:lpstr>
      <vt:lpstr>OpenSans-BoldItalic</vt:lpstr>
      <vt:lpstr>OpenSans-Italic</vt:lpstr>
      <vt:lpstr>OpenSans-Regular</vt:lpstr>
      <vt:lpstr>Segoe UI</vt:lpstr>
      <vt:lpstr>Wingdings</vt:lpstr>
      <vt:lpstr>Wingdings 3</vt:lpstr>
      <vt:lpstr>Office Theme</vt:lpstr>
      <vt:lpstr>Ion Boardroom</vt:lpstr>
      <vt:lpstr>PowerPoint Presentation</vt:lpstr>
      <vt:lpstr>PowerPoint Presentation</vt:lpstr>
      <vt:lpstr>Dweud eich dweud</vt:lpstr>
      <vt:lpstr>Sylfaen Newydd Mis Medi 2025</vt:lpstr>
      <vt:lpstr>PowerPoint Presentation</vt:lpstr>
      <vt:lpstr>PowerPoint Presentation</vt:lpstr>
      <vt:lpstr>I’ch helpu chi!</vt:lpstr>
      <vt:lpstr>Clwb Gemau</vt:lpstr>
      <vt:lpstr>Nant Gwrtheyrn</vt:lpstr>
      <vt:lpstr>Hen bapurau</vt:lpstr>
      <vt:lpstr>PowerPoint Presentation</vt:lpstr>
      <vt:lpstr>Noson Gyri</vt:lpstr>
      <vt:lpstr>  </vt:lpstr>
    </vt:vector>
  </TitlesOfParts>
  <Company>University of Wales Trinity Saint David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Cyflwyniad PowerPoint</dc:title>
  <dc:creator>Helen Prosser</dc:creator>
  <cp:lastModifiedBy>Thomas-Jones, Sarian</cp:lastModifiedBy>
  <cp:revision>197</cp:revision>
  <cp:lastPrinted>2023-06-05T12:43:36Z</cp:lastPrinted>
  <dcterms:created xsi:type="dcterms:W3CDTF">2019-02-09T10:25:36Z</dcterms:created>
  <dcterms:modified xsi:type="dcterms:W3CDTF">2025-06-03T15:18:52Z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hecked by">
    <vt:lpwstr>32123</vt:lpwstr>
  </property>
  <property fmtid="{D5CDD505-2E9C-101B-9397-08002B2CF9AE}" pid="3" name="Objective-Id">
    <vt:lpwstr>A25233086</vt:lpwstr>
  </property>
  <property fmtid="{D5CDD505-2E9C-101B-9397-08002B2CF9AE}" pid="4" name="Objective-Title">
    <vt:lpwstr>Cyflwyniad - Dysgu Anffurfiol - Helen Prosser</vt:lpwstr>
  </property>
  <property fmtid="{D5CDD505-2E9C-101B-9397-08002B2CF9AE}" pid="5" name="Objective-Description">
    <vt:lpwstr/>
  </property>
  <property fmtid="{D5CDD505-2E9C-101B-9397-08002B2CF9AE}" pid="6" name="Objective-CreationStamp">
    <vt:filetime>2019-02-13T14:09:01Z</vt:filetime>
  </property>
  <property fmtid="{D5CDD505-2E9C-101B-9397-08002B2CF9AE}" pid="7" name="Objective-IsApproved">
    <vt:bool>false</vt:bool>
  </property>
  <property fmtid="{D5CDD505-2E9C-101B-9397-08002B2CF9AE}" pid="8" name="Objective-IsPublished">
    <vt:bool>false</vt:bool>
  </property>
  <property fmtid="{D5CDD505-2E9C-101B-9397-08002B2CF9AE}" pid="9" name="Objective-DatePublished">
    <vt:lpwstr/>
  </property>
  <property fmtid="{D5CDD505-2E9C-101B-9397-08002B2CF9AE}" pid="10" name="Objective-ModificationStamp">
    <vt:filetime>2019-02-13T14:09:03Z</vt:filetime>
  </property>
  <property fmtid="{D5CDD505-2E9C-101B-9397-08002B2CF9AE}" pid="11" name="Objective-Owner">
    <vt:lpwstr>Llyr, Dylan (EPS - WLD)</vt:lpwstr>
  </property>
  <property fmtid="{D5CDD505-2E9C-101B-9397-08002B2CF9AE}" pid="12" name="Objective-Path">
    <vt:lpwstr>Objective Global Folder:Business File Plan:Education &amp; Public Services (EPS):Education &amp; Public Services (EPS) - Education - Welsh Language Division:1 - Save:Welsh Language Division:Maes 8: Archif 2013 - Ebrill 2018:Cymraeg yn y Gymuned / Welsh in the Com</vt:lpwstr>
  </property>
  <property fmtid="{D5CDD505-2E9C-101B-9397-08002B2CF9AE}" pid="13" name="Objective-Parent">
    <vt:lpwstr>Cyfarfod 3</vt:lpwstr>
  </property>
  <property fmtid="{D5CDD505-2E9C-101B-9397-08002B2CF9AE}" pid="14" name="Objective-State">
    <vt:lpwstr>Being Drafted</vt:lpwstr>
  </property>
  <property fmtid="{D5CDD505-2E9C-101B-9397-08002B2CF9AE}" pid="15" name="Objective-VersionId">
    <vt:lpwstr>vA50133635</vt:lpwstr>
  </property>
  <property fmtid="{D5CDD505-2E9C-101B-9397-08002B2CF9AE}" pid="16" name="Objective-Version">
    <vt:lpwstr>0.1</vt:lpwstr>
  </property>
  <property fmtid="{D5CDD505-2E9C-101B-9397-08002B2CF9AE}" pid="17" name="Objective-VersionNumber">
    <vt:r8>1</vt:r8>
  </property>
  <property fmtid="{D5CDD505-2E9C-101B-9397-08002B2CF9AE}" pid="18" name="Objective-VersionComment">
    <vt:lpwstr>First version</vt:lpwstr>
  </property>
  <property fmtid="{D5CDD505-2E9C-101B-9397-08002B2CF9AE}" pid="19" name="Objective-FileNumber">
    <vt:lpwstr/>
  </property>
  <property fmtid="{D5CDD505-2E9C-101B-9397-08002B2CF9AE}" pid="20" name="Objective-Classification">
    <vt:lpwstr>[Inherited - Official]</vt:lpwstr>
  </property>
  <property fmtid="{D5CDD505-2E9C-101B-9397-08002B2CF9AE}" pid="21" name="Objective-Caveats">
    <vt:lpwstr/>
  </property>
  <property fmtid="{D5CDD505-2E9C-101B-9397-08002B2CF9AE}" pid="22" name="Objective-Language">
    <vt:lpwstr>English (eng)</vt:lpwstr>
  </property>
  <property fmtid="{D5CDD505-2E9C-101B-9397-08002B2CF9AE}" pid="23" name="Objective-Date Acquired">
    <vt:filetime>2019-02-13T23:59:59Z</vt:filetime>
  </property>
  <property fmtid="{D5CDD505-2E9C-101B-9397-08002B2CF9AE}" pid="24" name="Objective-What to Keep">
    <vt:lpwstr>No</vt:lpwstr>
  </property>
  <property fmtid="{D5CDD505-2E9C-101B-9397-08002B2CF9AE}" pid="25" name="Objective-Official Translation">
    <vt:lpwstr/>
  </property>
  <property fmtid="{D5CDD505-2E9C-101B-9397-08002B2CF9AE}" pid="26" name="Objective-Connect Creator">
    <vt:lpwstr/>
  </property>
  <property fmtid="{D5CDD505-2E9C-101B-9397-08002B2CF9AE}" pid="27" name="Objective-Comment">
    <vt:lpwstr/>
  </property>
  <property fmtid="{D5CDD505-2E9C-101B-9397-08002B2CF9AE}" pid="28" name="Objective-Language [system]">
    <vt:lpwstr>English (eng)</vt:lpwstr>
  </property>
  <property fmtid="{D5CDD505-2E9C-101B-9397-08002B2CF9AE}" pid="29" name="Objective-Date Acquired [system]">
    <vt:filetime>2019-02-13T00:00:00Z</vt:filetime>
  </property>
  <property fmtid="{D5CDD505-2E9C-101B-9397-08002B2CF9AE}" pid="30" name="Objective-What to Keep [system]">
    <vt:lpwstr>No</vt:lpwstr>
  </property>
  <property fmtid="{D5CDD505-2E9C-101B-9397-08002B2CF9AE}" pid="31" name="Objective-Official Translation [system]">
    <vt:lpwstr/>
  </property>
  <property fmtid="{D5CDD505-2E9C-101B-9397-08002B2CF9AE}" pid="32" name="Objective-Connect Creator [system]">
    <vt:lpwstr/>
  </property>
  <property fmtid="{D5CDD505-2E9C-101B-9397-08002B2CF9AE}" pid="33" name="ContentTypeId">
    <vt:lpwstr>0x0101009517D13D9DEB624DBB67116FBA27127E</vt:lpwstr>
  </property>
</Properties>
</file>